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91" r:id="rId3"/>
    <p:sldId id="383" r:id="rId4"/>
    <p:sldId id="374" r:id="rId5"/>
    <p:sldId id="384" r:id="rId6"/>
    <p:sldId id="387" r:id="rId7"/>
    <p:sldId id="385" r:id="rId8"/>
    <p:sldId id="386" r:id="rId9"/>
    <p:sldId id="388" r:id="rId10"/>
    <p:sldId id="397" r:id="rId11"/>
    <p:sldId id="395" r:id="rId12"/>
    <p:sldId id="391" r:id="rId13"/>
    <p:sldId id="394" r:id="rId14"/>
    <p:sldId id="390" r:id="rId15"/>
    <p:sldId id="396" r:id="rId16"/>
    <p:sldId id="393" r:id="rId17"/>
    <p:sldId id="392" r:id="rId18"/>
    <p:sldId id="389" r:id="rId19"/>
    <p:sldId id="382"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3333"/>
    <a:srgbClr val="6D6D6C"/>
    <a:srgbClr val="9FCCE0"/>
    <a:srgbClr val="5A7F9B"/>
    <a:srgbClr val="05334E"/>
    <a:srgbClr val="840A4D"/>
    <a:srgbClr val="D2D180"/>
    <a:srgbClr val="A09F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82" d="100"/>
          <a:sy n="82" d="100"/>
        </p:scale>
        <p:origin x="67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586AD41-96B3-4D65-85FB-02130DD91821}"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6A5869-5DE9-46D4-A7B8-5EB19893E243}" type="slidenum">
              <a:rPr lang="en-US" smtClean="0"/>
              <a:t>‹#›</a:t>
            </a:fld>
            <a:endParaRPr lang="en-US" dirty="0"/>
          </a:p>
        </p:txBody>
      </p:sp>
    </p:spTree>
    <p:extLst>
      <p:ext uri="{BB962C8B-B14F-4D97-AF65-F5344CB8AC3E}">
        <p14:creationId xmlns:p14="http://schemas.microsoft.com/office/powerpoint/2010/main" val="1151610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86AD41-96B3-4D65-85FB-02130DD91821}"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6A5869-5DE9-46D4-A7B8-5EB19893E243}" type="slidenum">
              <a:rPr lang="en-US" smtClean="0"/>
              <a:t>‹#›</a:t>
            </a:fld>
            <a:endParaRPr lang="en-US" dirty="0"/>
          </a:p>
        </p:txBody>
      </p:sp>
    </p:spTree>
    <p:extLst>
      <p:ext uri="{BB962C8B-B14F-4D97-AF65-F5344CB8AC3E}">
        <p14:creationId xmlns:p14="http://schemas.microsoft.com/office/powerpoint/2010/main" val="1060443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86AD41-96B3-4D65-85FB-02130DD91821}"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6A5869-5DE9-46D4-A7B8-5EB19893E243}" type="slidenum">
              <a:rPr lang="en-US" smtClean="0"/>
              <a:t>‹#›</a:t>
            </a:fld>
            <a:endParaRPr lang="en-US" dirty="0"/>
          </a:p>
        </p:txBody>
      </p:sp>
    </p:spTree>
    <p:extLst>
      <p:ext uri="{BB962C8B-B14F-4D97-AF65-F5344CB8AC3E}">
        <p14:creationId xmlns:p14="http://schemas.microsoft.com/office/powerpoint/2010/main" val="2013262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86AD41-96B3-4D65-85FB-02130DD91821}"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6A5869-5DE9-46D4-A7B8-5EB19893E243}" type="slidenum">
              <a:rPr lang="en-US" smtClean="0"/>
              <a:t>‹#›</a:t>
            </a:fld>
            <a:endParaRPr lang="en-US" dirty="0"/>
          </a:p>
        </p:txBody>
      </p:sp>
    </p:spTree>
    <p:extLst>
      <p:ext uri="{BB962C8B-B14F-4D97-AF65-F5344CB8AC3E}">
        <p14:creationId xmlns:p14="http://schemas.microsoft.com/office/powerpoint/2010/main" val="2124194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86AD41-96B3-4D65-85FB-02130DD91821}"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6A5869-5DE9-46D4-A7B8-5EB19893E243}" type="slidenum">
              <a:rPr lang="en-US" smtClean="0"/>
              <a:t>‹#›</a:t>
            </a:fld>
            <a:endParaRPr lang="en-US" dirty="0"/>
          </a:p>
        </p:txBody>
      </p:sp>
    </p:spTree>
    <p:extLst>
      <p:ext uri="{BB962C8B-B14F-4D97-AF65-F5344CB8AC3E}">
        <p14:creationId xmlns:p14="http://schemas.microsoft.com/office/powerpoint/2010/main" val="1941852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586AD41-96B3-4D65-85FB-02130DD91821}"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C6A5869-5DE9-46D4-A7B8-5EB19893E243}" type="slidenum">
              <a:rPr lang="en-US" smtClean="0"/>
              <a:t>‹#›</a:t>
            </a:fld>
            <a:endParaRPr lang="en-US" dirty="0"/>
          </a:p>
        </p:txBody>
      </p:sp>
    </p:spTree>
    <p:extLst>
      <p:ext uri="{BB962C8B-B14F-4D97-AF65-F5344CB8AC3E}">
        <p14:creationId xmlns:p14="http://schemas.microsoft.com/office/powerpoint/2010/main" val="2967920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586AD41-96B3-4D65-85FB-02130DD91821}" type="datetimeFigureOut">
              <a:rPr lang="en-US" smtClean="0"/>
              <a:t>10/25/2024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C6A5869-5DE9-46D4-A7B8-5EB19893E243}" type="slidenum">
              <a:rPr lang="en-US" smtClean="0"/>
              <a:t>‹#›</a:t>
            </a:fld>
            <a:endParaRPr lang="en-US" dirty="0"/>
          </a:p>
        </p:txBody>
      </p:sp>
    </p:spTree>
    <p:extLst>
      <p:ext uri="{BB962C8B-B14F-4D97-AF65-F5344CB8AC3E}">
        <p14:creationId xmlns:p14="http://schemas.microsoft.com/office/powerpoint/2010/main" val="3142065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586AD41-96B3-4D65-85FB-02130DD91821}" type="datetimeFigureOut">
              <a:rPr lang="en-US" smtClean="0"/>
              <a:t>10/25/2024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C6A5869-5DE9-46D4-A7B8-5EB19893E243}" type="slidenum">
              <a:rPr lang="en-US" smtClean="0"/>
              <a:t>‹#›</a:t>
            </a:fld>
            <a:endParaRPr lang="en-US" dirty="0"/>
          </a:p>
        </p:txBody>
      </p:sp>
    </p:spTree>
    <p:extLst>
      <p:ext uri="{BB962C8B-B14F-4D97-AF65-F5344CB8AC3E}">
        <p14:creationId xmlns:p14="http://schemas.microsoft.com/office/powerpoint/2010/main" val="66052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86AD41-96B3-4D65-85FB-02130DD91821}" type="datetimeFigureOut">
              <a:rPr lang="en-US" smtClean="0"/>
              <a:t>10/25/2024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C6A5869-5DE9-46D4-A7B8-5EB19893E243}" type="slidenum">
              <a:rPr lang="en-US" smtClean="0"/>
              <a:t>‹#›</a:t>
            </a:fld>
            <a:endParaRPr lang="en-US" dirty="0"/>
          </a:p>
        </p:txBody>
      </p:sp>
    </p:spTree>
    <p:extLst>
      <p:ext uri="{BB962C8B-B14F-4D97-AF65-F5344CB8AC3E}">
        <p14:creationId xmlns:p14="http://schemas.microsoft.com/office/powerpoint/2010/main" val="378706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586AD41-96B3-4D65-85FB-02130DD91821}"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C6A5869-5DE9-46D4-A7B8-5EB19893E243}" type="slidenum">
              <a:rPr lang="en-US" smtClean="0"/>
              <a:t>‹#›</a:t>
            </a:fld>
            <a:endParaRPr lang="en-US" dirty="0"/>
          </a:p>
        </p:txBody>
      </p:sp>
    </p:spTree>
    <p:extLst>
      <p:ext uri="{BB962C8B-B14F-4D97-AF65-F5344CB8AC3E}">
        <p14:creationId xmlns:p14="http://schemas.microsoft.com/office/powerpoint/2010/main" val="1126487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586AD41-96B3-4D65-85FB-02130DD91821}"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6A5869-5DE9-46D4-A7B8-5EB19893E243}" type="slidenum">
              <a:rPr lang="en-US" smtClean="0"/>
              <a:t>‹#›</a:t>
            </a:fld>
            <a:endParaRPr lang="en-US" dirty="0"/>
          </a:p>
        </p:txBody>
      </p:sp>
    </p:spTree>
    <p:extLst>
      <p:ext uri="{BB962C8B-B14F-4D97-AF65-F5344CB8AC3E}">
        <p14:creationId xmlns:p14="http://schemas.microsoft.com/office/powerpoint/2010/main" val="2600654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86AD41-96B3-4D65-85FB-02130DD91821}" type="datetimeFigureOut">
              <a:rPr lang="en-US" smtClean="0"/>
              <a:t>10/25/2024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6A5869-5DE9-46D4-A7B8-5EB19893E243}" type="slidenum">
              <a:rPr lang="en-US" smtClean="0"/>
              <a:t>‹#›</a:t>
            </a:fld>
            <a:endParaRPr lang="en-US" dirty="0"/>
          </a:p>
        </p:txBody>
      </p:sp>
    </p:spTree>
    <p:extLst>
      <p:ext uri="{BB962C8B-B14F-4D97-AF65-F5344CB8AC3E}">
        <p14:creationId xmlns:p14="http://schemas.microsoft.com/office/powerpoint/2010/main" val="2088757302"/>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7" Type="http://schemas.microsoft.com/office/2007/relationships/hdphoto" Target="../media/hdphoto3.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microsoft.com/office/2007/relationships/hdphoto" Target="../media/hdphoto2.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5.wdp"/><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5.wdp"/><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5.wdp"/><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5.wdp"/><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5.wdp"/><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5.wdp"/><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5.wdp"/><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5.wdp"/><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5.wdp"/><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7" Type="http://schemas.microsoft.com/office/2007/relationships/hdphoto" Target="../media/hdphoto3.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microsoft.com/office/2007/relationships/hdphoto" Target="../media/hdphoto2.wdp"/><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5.wdp"/><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5.wdp"/><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7" Type="http://schemas.microsoft.com/office/2007/relationships/hdphoto" Target="../media/hdphoto3.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microsoft.com/office/2007/relationships/hdphoto" Target="../media/hdphoto2.wdp"/><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5.wdp"/><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5.wdp"/><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5.wdp"/><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5.wdp"/><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7" Type="http://schemas.microsoft.com/office/2007/relationships/hdphoto" Target="../media/hdphoto3.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microsoft.com/office/2007/relationships/hdphoto" Target="../media/hdphoto2.wdp"/><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D79FC374-4E67-45CD-BF3B-BD7F8A803369}"/>
              </a:ext>
            </a:extLst>
          </p:cNvPr>
          <p:cNvGrpSpPr/>
          <p:nvPr/>
        </p:nvGrpSpPr>
        <p:grpSpPr>
          <a:xfrm>
            <a:off x="0" y="0"/>
            <a:ext cx="12191999" cy="6858000"/>
            <a:chOff x="1" y="-2"/>
            <a:chExt cx="12192002" cy="6892290"/>
          </a:xfrm>
        </p:grpSpPr>
        <p:pic>
          <p:nvPicPr>
            <p:cNvPr id="9" name="Picture 8" descr="A picture containing motorcycle, black, wall&#10;&#10;Description generated with very high confidence">
              <a:extLst>
                <a:ext uri="{FF2B5EF4-FFF2-40B4-BE49-F238E27FC236}">
                  <a16:creationId xmlns:a16="http://schemas.microsoft.com/office/drawing/2014/main" id="{666A6181-9920-43BF-8D13-1FA69193561E}"/>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619815" y="619814"/>
              <a:ext cx="6892290" cy="5652657"/>
            </a:xfrm>
            <a:prstGeom prst="rect">
              <a:avLst/>
            </a:prstGeom>
          </p:spPr>
        </p:pic>
        <p:pic>
          <p:nvPicPr>
            <p:cNvPr id="10" name="Picture 9" descr="A picture containing motorcycle, black, wall&#10;&#10;Description generated with very high confidence">
              <a:extLst>
                <a:ext uri="{FF2B5EF4-FFF2-40B4-BE49-F238E27FC236}">
                  <a16:creationId xmlns:a16="http://schemas.microsoft.com/office/drawing/2014/main" id="{468B21F0-8897-49BE-B0DA-50675531E24C}"/>
                </a:ext>
              </a:extLst>
            </p:cNvPr>
            <p:cNvPicPr>
              <a:picLocks noChangeAspect="1"/>
            </p:cNvPicPr>
            <p:nvPr/>
          </p:nvPicPr>
          <p:blipFill rotWithShape="1">
            <a:blip r:embed="rId4" cstate="screen">
              <a:extLst>
                <a:ext uri="{BEBA8EAE-BF5A-486C-A8C5-ECC9F3942E4B}">
                  <a14:imgProps xmlns:a14="http://schemas.microsoft.com/office/drawing/2010/main">
                    <a14:imgLayer r:embed="rId5">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t="-13"/>
            <a:stretch/>
          </p:blipFill>
          <p:spPr>
            <a:xfrm rot="16200000">
              <a:off x="8516241" y="2817923"/>
              <a:ext cx="6493687" cy="857837"/>
            </a:xfrm>
            <a:prstGeom prst="rect">
              <a:avLst/>
            </a:prstGeom>
          </p:spPr>
        </p:pic>
        <p:pic>
          <p:nvPicPr>
            <p:cNvPr id="11" name="Picture 10" descr="A picture containing motorcycle, black, wall&#10;&#10;Description generated with very high confidence">
              <a:extLst>
                <a:ext uri="{FF2B5EF4-FFF2-40B4-BE49-F238E27FC236}">
                  <a16:creationId xmlns:a16="http://schemas.microsoft.com/office/drawing/2014/main" id="{EEB95C38-BEE6-4693-A633-D4E7081F612C}"/>
                </a:ext>
              </a:extLst>
            </p:cNvPr>
            <p:cNvPicPr>
              <a:picLocks noChangeAspect="1"/>
            </p:cNvPicPr>
            <p:nvPr/>
          </p:nvPicPr>
          <p:blipFill rotWithShape="1">
            <a:blip r:embed="rId6" cstate="screen">
              <a:extLst>
                <a:ext uri="{BEBA8EAE-BF5A-486C-A8C5-ECC9F3942E4B}">
                  <a14:imgProps xmlns:a14="http://schemas.microsoft.com/office/drawing/2010/main">
                    <a14:imgLayer r:embed="rId7">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5147515" y="519566"/>
              <a:ext cx="6691794" cy="5652657"/>
            </a:xfrm>
            <a:prstGeom prst="rect">
              <a:avLst/>
            </a:prstGeom>
          </p:spPr>
        </p:pic>
      </p:grpSp>
      <p:sp>
        <p:nvSpPr>
          <p:cNvPr id="12" name="Rectangle 11">
            <a:extLst>
              <a:ext uri="{FF2B5EF4-FFF2-40B4-BE49-F238E27FC236}">
                <a16:creationId xmlns:a16="http://schemas.microsoft.com/office/drawing/2014/main" id="{EEB4A9DD-3843-4A6B-93E2-C5EEE4D4F159}"/>
              </a:ext>
            </a:extLst>
          </p:cNvPr>
          <p:cNvSpPr/>
          <p:nvPr/>
        </p:nvSpPr>
        <p:spPr>
          <a:xfrm>
            <a:off x="-1118" y="-57151"/>
            <a:ext cx="12192001" cy="6972300"/>
          </a:xfrm>
          <a:prstGeom prst="rect">
            <a:avLst/>
          </a:prstGeom>
          <a:solidFill>
            <a:srgbClr val="05334E">
              <a:alpha val="97000"/>
            </a:srgbClr>
          </a:solidFill>
          <a:ln>
            <a:noFill/>
          </a:ln>
          <a:effectLst>
            <a:outerShdw blurRad="50800" dist="50800" dir="5400000" algn="ctr" rotWithShape="0">
              <a:schemeClr val="bg1">
                <a:lumMod val="75000"/>
                <a:alpha val="3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 name="Rectangle 2">
            <a:extLst>
              <a:ext uri="{FF2B5EF4-FFF2-40B4-BE49-F238E27FC236}">
                <a16:creationId xmlns:a16="http://schemas.microsoft.com/office/drawing/2014/main" id="{BB3EB2F5-3268-404E-BA16-0C61200CDE22}"/>
              </a:ext>
            </a:extLst>
          </p:cNvPr>
          <p:cNvSpPr/>
          <p:nvPr/>
        </p:nvSpPr>
        <p:spPr>
          <a:xfrm>
            <a:off x="421981" y="732824"/>
            <a:ext cx="11341100" cy="1482437"/>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Garamond" panose="02020404030301010803" pitchFamily="18" charset="0"/>
              </a:rPr>
              <a:t> </a:t>
            </a:r>
            <a:r>
              <a:rPr lang="en-US" sz="3600" b="1" dirty="0">
                <a:latin typeface="Garamond" panose="02020404030301010803" pitchFamily="18" charset="0"/>
                <a:ea typeface="Calibri" panose="020F0502020204030204" pitchFamily="34" charset="0"/>
              </a:rPr>
              <a:t>Coast to Coast: Trends in State Income Taxation</a:t>
            </a:r>
            <a:endParaRPr lang="en-US" sz="3600" dirty="0">
              <a:solidFill>
                <a:schemeClr val="bg1"/>
              </a:solidFill>
              <a:latin typeface="Garamond" panose="02020404030301010803" pitchFamily="18" charset="0"/>
            </a:endParaRPr>
          </a:p>
        </p:txBody>
      </p:sp>
      <p:sp>
        <p:nvSpPr>
          <p:cNvPr id="4" name="Subtitle 5">
            <a:extLst>
              <a:ext uri="{FF2B5EF4-FFF2-40B4-BE49-F238E27FC236}">
                <a16:creationId xmlns:a16="http://schemas.microsoft.com/office/drawing/2014/main" id="{BBBC1035-79F9-0B28-9F9C-BA512118B274}"/>
              </a:ext>
            </a:extLst>
          </p:cNvPr>
          <p:cNvSpPr>
            <a:spLocks noGrp="1"/>
          </p:cNvSpPr>
          <p:nvPr>
            <p:ph type="subTitle" idx="1"/>
          </p:nvPr>
        </p:nvSpPr>
        <p:spPr>
          <a:xfrm>
            <a:off x="421981" y="2665010"/>
            <a:ext cx="6524065" cy="1227405"/>
          </a:xfrm>
        </p:spPr>
        <p:txBody>
          <a:bodyPr>
            <a:normAutofit/>
          </a:bodyPr>
          <a:lstStyle/>
          <a:p>
            <a:pPr algn="l">
              <a:lnSpc>
                <a:spcPct val="100000"/>
              </a:lnSpc>
              <a:spcBef>
                <a:spcPts val="0"/>
              </a:spcBef>
            </a:pPr>
            <a:r>
              <a:rPr lang="en-US" sz="2200" i="1" dirty="0">
                <a:solidFill>
                  <a:schemeClr val="bg1"/>
                </a:solidFill>
                <a:cs typeface="Calibri"/>
              </a:rPr>
              <a:t>October 29, 2024</a:t>
            </a:r>
          </a:p>
          <a:p>
            <a:pPr algn="l">
              <a:lnSpc>
                <a:spcPct val="100000"/>
              </a:lnSpc>
              <a:spcBef>
                <a:spcPts val="0"/>
              </a:spcBef>
            </a:pPr>
            <a:endParaRPr lang="en-US" sz="2200" i="1" dirty="0">
              <a:solidFill>
                <a:schemeClr val="bg1"/>
              </a:solidFill>
              <a:cs typeface="Calibri"/>
            </a:endParaRPr>
          </a:p>
          <a:p>
            <a:pPr algn="l">
              <a:lnSpc>
                <a:spcPct val="100000"/>
              </a:lnSpc>
              <a:spcBef>
                <a:spcPts val="0"/>
              </a:spcBef>
            </a:pPr>
            <a:r>
              <a:rPr lang="en-US" sz="2200" i="1" dirty="0">
                <a:solidFill>
                  <a:schemeClr val="bg1"/>
                </a:solidFill>
                <a:cs typeface="Calibri"/>
              </a:rPr>
              <a:t>Presented By: </a:t>
            </a:r>
          </a:p>
          <a:p>
            <a:pPr algn="l">
              <a:lnSpc>
                <a:spcPct val="100000"/>
              </a:lnSpc>
              <a:spcBef>
                <a:spcPts val="0"/>
              </a:spcBef>
            </a:pPr>
            <a:endParaRPr lang="en-US" sz="2200" i="1" dirty="0">
              <a:solidFill>
                <a:srgbClr val="333333"/>
              </a:solidFill>
              <a:cs typeface="Calibri"/>
            </a:endParaRPr>
          </a:p>
          <a:p>
            <a:pPr algn="l">
              <a:lnSpc>
                <a:spcPct val="100000"/>
              </a:lnSpc>
              <a:spcBef>
                <a:spcPts val="0"/>
              </a:spcBef>
            </a:pPr>
            <a:endParaRPr lang="en-US" sz="7200" dirty="0">
              <a:solidFill>
                <a:srgbClr val="6C6B6C"/>
              </a:solidFill>
              <a:cs typeface="Calibri"/>
            </a:endParaRPr>
          </a:p>
          <a:p>
            <a:pPr algn="l">
              <a:lnSpc>
                <a:spcPct val="100000"/>
              </a:lnSpc>
              <a:spcBef>
                <a:spcPts val="0"/>
              </a:spcBef>
            </a:pPr>
            <a:endParaRPr lang="en-US" sz="2000" dirty="0">
              <a:solidFill>
                <a:schemeClr val="tx1">
                  <a:lumMod val="95000"/>
                  <a:lumOff val="5000"/>
                </a:schemeClr>
              </a:solidFill>
              <a:cs typeface="Calibri"/>
            </a:endParaRPr>
          </a:p>
          <a:p>
            <a:pPr algn="l">
              <a:lnSpc>
                <a:spcPct val="100000"/>
              </a:lnSpc>
              <a:spcBef>
                <a:spcPts val="0"/>
              </a:spcBef>
            </a:pPr>
            <a:endParaRPr lang="en-US" sz="2000" dirty="0">
              <a:solidFill>
                <a:schemeClr val="tx1">
                  <a:lumMod val="95000"/>
                  <a:lumOff val="5000"/>
                </a:schemeClr>
              </a:solidFill>
              <a:cs typeface="Calibri"/>
            </a:endParaRPr>
          </a:p>
          <a:p>
            <a:pPr algn="l">
              <a:lnSpc>
                <a:spcPct val="100000"/>
              </a:lnSpc>
              <a:spcBef>
                <a:spcPts val="0"/>
              </a:spcBef>
            </a:pPr>
            <a:endParaRPr lang="en-US" dirty="0">
              <a:solidFill>
                <a:srgbClr val="080808"/>
              </a:solidFill>
              <a:cs typeface="Calibri"/>
            </a:endParaRPr>
          </a:p>
          <a:p>
            <a:pPr>
              <a:buNone/>
            </a:pPr>
            <a:endParaRPr lang="en-US" sz="1900" dirty="0">
              <a:solidFill>
                <a:srgbClr val="080808"/>
              </a:solidFill>
              <a:latin typeface="Calibri"/>
              <a:cs typeface="Calibri"/>
            </a:endParaRPr>
          </a:p>
          <a:p>
            <a:pPr>
              <a:buNone/>
            </a:pPr>
            <a:endParaRPr lang="en-US" dirty="0">
              <a:solidFill>
                <a:srgbClr val="080808"/>
              </a:solidFill>
              <a:latin typeface="Calibri"/>
              <a:cs typeface="Calibri"/>
            </a:endParaRPr>
          </a:p>
          <a:p>
            <a:pPr>
              <a:buNone/>
            </a:pPr>
            <a:endParaRPr lang="en-US" sz="3100" dirty="0">
              <a:solidFill>
                <a:srgbClr val="080808"/>
              </a:solidFill>
              <a:latin typeface="Calibri"/>
              <a:cs typeface="Calibri"/>
            </a:endParaRPr>
          </a:p>
          <a:p>
            <a:endParaRPr lang="en-US" sz="3200" dirty="0">
              <a:solidFill>
                <a:srgbClr val="080808"/>
              </a:solidFill>
              <a:latin typeface="Calibri"/>
              <a:cs typeface="Calibri"/>
            </a:endParaRPr>
          </a:p>
        </p:txBody>
      </p:sp>
      <p:sp>
        <p:nvSpPr>
          <p:cNvPr id="2" name="TextBox 1">
            <a:extLst>
              <a:ext uri="{FF2B5EF4-FFF2-40B4-BE49-F238E27FC236}">
                <a16:creationId xmlns:a16="http://schemas.microsoft.com/office/drawing/2014/main" id="{28632925-27C5-786D-7AE5-227E25A87CA5}"/>
              </a:ext>
            </a:extLst>
          </p:cNvPr>
          <p:cNvSpPr txBox="1"/>
          <p:nvPr/>
        </p:nvSpPr>
        <p:spPr>
          <a:xfrm>
            <a:off x="4430212" y="3814966"/>
            <a:ext cx="3316034" cy="954107"/>
          </a:xfrm>
          <a:prstGeom prst="rect">
            <a:avLst/>
          </a:prstGeom>
          <a:noFill/>
        </p:spPr>
        <p:txBody>
          <a:bodyPr wrap="square" rtlCol="0">
            <a:spAutoFit/>
          </a:bodyPr>
          <a:lstStyle/>
          <a:p>
            <a:pPr>
              <a:buFont typeface="Arial" panose="020B0604020202020204" pitchFamily="34" charset="0"/>
              <a:buNone/>
            </a:pPr>
            <a:r>
              <a:rPr lang="en-US" sz="1400" dirty="0">
                <a:solidFill>
                  <a:srgbClr val="FFFFFF"/>
                </a:solidFill>
                <a:cs typeface="Calibri"/>
              </a:rPr>
              <a:t>Jane G. Ditelberg</a:t>
            </a:r>
          </a:p>
          <a:p>
            <a:pPr>
              <a:buFont typeface="Arial" panose="020B0604020202020204" pitchFamily="34" charset="0"/>
              <a:buNone/>
            </a:pPr>
            <a:r>
              <a:rPr lang="en-US" sz="1400" dirty="0">
                <a:solidFill>
                  <a:srgbClr val="FFFFFF"/>
                </a:solidFill>
                <a:cs typeface="Calibri"/>
              </a:rPr>
              <a:t>Director of Tax Planning</a:t>
            </a:r>
          </a:p>
          <a:p>
            <a:pPr>
              <a:buFont typeface="Arial" panose="020B0604020202020204" pitchFamily="34" charset="0"/>
              <a:buNone/>
            </a:pPr>
            <a:r>
              <a:rPr lang="en-US" sz="1400" dirty="0">
                <a:solidFill>
                  <a:srgbClr val="FFFFFF"/>
                </a:solidFill>
                <a:cs typeface="Calibri"/>
              </a:rPr>
              <a:t>The Northern Trust Company</a:t>
            </a:r>
          </a:p>
          <a:p>
            <a:pPr>
              <a:buFont typeface="Arial" panose="020B0604020202020204" pitchFamily="34" charset="0"/>
              <a:buNone/>
            </a:pPr>
            <a:r>
              <a:rPr lang="en-US" sz="1400" dirty="0">
                <a:solidFill>
                  <a:srgbClr val="FFFFFF"/>
                </a:solidFill>
                <a:cs typeface="Calibri"/>
              </a:rPr>
              <a:t>jgd4@ntrs.com/312.557.1421</a:t>
            </a:r>
          </a:p>
        </p:txBody>
      </p:sp>
      <p:sp>
        <p:nvSpPr>
          <p:cNvPr id="7" name="TextBox 6">
            <a:extLst>
              <a:ext uri="{FF2B5EF4-FFF2-40B4-BE49-F238E27FC236}">
                <a16:creationId xmlns:a16="http://schemas.microsoft.com/office/drawing/2014/main" id="{9E048F66-98E2-03BA-F265-C1230E17BF1B}"/>
              </a:ext>
            </a:extLst>
          </p:cNvPr>
          <p:cNvSpPr txBox="1"/>
          <p:nvPr/>
        </p:nvSpPr>
        <p:spPr>
          <a:xfrm>
            <a:off x="420864" y="3814966"/>
            <a:ext cx="3662823" cy="738664"/>
          </a:xfrm>
          <a:prstGeom prst="rect">
            <a:avLst/>
          </a:prstGeom>
          <a:noFill/>
        </p:spPr>
        <p:txBody>
          <a:bodyPr wrap="square" rtlCol="0">
            <a:spAutoFit/>
          </a:bodyPr>
          <a:lstStyle/>
          <a:p>
            <a:pPr marL="0" marR="0">
              <a:spcBef>
                <a:spcPts val="0"/>
              </a:spcBef>
              <a:spcAft>
                <a:spcPts val="0"/>
              </a:spcAft>
            </a:pPr>
            <a:r>
              <a:rPr lang="en-US" sz="1400" dirty="0">
                <a:solidFill>
                  <a:srgbClr val="FFFFFF"/>
                </a:solidFill>
                <a:effectLst/>
                <a:ea typeface="Calibri" panose="020F0502020204030204" pitchFamily="34" charset="0"/>
              </a:rPr>
              <a:t>Joy Elizabeth Matak,  JD, LLM</a:t>
            </a:r>
          </a:p>
          <a:p>
            <a:pPr marL="0" marR="0">
              <a:spcBef>
                <a:spcPts val="0"/>
              </a:spcBef>
              <a:spcAft>
                <a:spcPts val="0"/>
              </a:spcAft>
            </a:pPr>
            <a:r>
              <a:rPr lang="en-US" sz="1400" dirty="0">
                <a:solidFill>
                  <a:srgbClr val="FFFFFF"/>
                </a:solidFill>
                <a:effectLst/>
                <a:ea typeface="Calibri" panose="020F0502020204030204" pitchFamily="34" charset="0"/>
              </a:rPr>
              <a:t>Partner – Avelino Law, LLP</a:t>
            </a:r>
          </a:p>
          <a:p>
            <a:pPr marL="0" marR="0">
              <a:spcBef>
                <a:spcPts val="0"/>
              </a:spcBef>
              <a:spcAft>
                <a:spcPts val="0"/>
              </a:spcAft>
            </a:pPr>
            <a:r>
              <a:rPr lang="en-US" sz="1400" dirty="0">
                <a:solidFill>
                  <a:srgbClr val="FFFFFF"/>
                </a:solidFill>
                <a:effectLst/>
                <a:ea typeface="Calibri" panose="020F0502020204030204" pitchFamily="34" charset="0"/>
              </a:rPr>
              <a:t>Jmatak@avelinolaw.com/973-750-4545</a:t>
            </a:r>
          </a:p>
        </p:txBody>
      </p:sp>
      <p:sp>
        <p:nvSpPr>
          <p:cNvPr id="5" name="TextBox 4">
            <a:extLst>
              <a:ext uri="{FF2B5EF4-FFF2-40B4-BE49-F238E27FC236}">
                <a16:creationId xmlns:a16="http://schemas.microsoft.com/office/drawing/2014/main" id="{4623F8BA-1C5C-0C62-4DE1-6CD7D39B741A}"/>
              </a:ext>
            </a:extLst>
          </p:cNvPr>
          <p:cNvSpPr txBox="1"/>
          <p:nvPr/>
        </p:nvSpPr>
        <p:spPr>
          <a:xfrm>
            <a:off x="7991995" y="3811743"/>
            <a:ext cx="4000882" cy="738664"/>
          </a:xfrm>
          <a:prstGeom prst="rect">
            <a:avLst/>
          </a:prstGeom>
          <a:noFill/>
        </p:spPr>
        <p:txBody>
          <a:bodyPr wrap="square" rtlCol="0">
            <a:spAutoFit/>
          </a:bodyPr>
          <a:lstStyle/>
          <a:p>
            <a:pPr>
              <a:buFont typeface="Arial" panose="020B0604020202020204" pitchFamily="34" charset="0"/>
              <a:buNone/>
            </a:pPr>
            <a:r>
              <a:rPr lang="en-US" sz="1400" dirty="0">
                <a:solidFill>
                  <a:srgbClr val="FFFFFF"/>
                </a:solidFill>
                <a:cs typeface="Calibri"/>
              </a:rPr>
              <a:t>Karly A. Laughlin, CPA, AEP®</a:t>
            </a:r>
          </a:p>
          <a:p>
            <a:pPr>
              <a:buFont typeface="Arial" panose="020B0604020202020204" pitchFamily="34" charset="0"/>
              <a:buNone/>
            </a:pPr>
            <a:r>
              <a:rPr lang="en-US" sz="1400" dirty="0">
                <a:solidFill>
                  <a:srgbClr val="FFFFFF"/>
                </a:solidFill>
                <a:cs typeface="Calibri"/>
              </a:rPr>
              <a:t>Director – </a:t>
            </a:r>
            <a:r>
              <a:rPr lang="en-US" sz="1400" dirty="0" err="1">
                <a:solidFill>
                  <a:srgbClr val="FFFFFF"/>
                </a:solidFill>
                <a:cs typeface="Calibri"/>
              </a:rPr>
              <a:t>Belfint</a:t>
            </a:r>
            <a:r>
              <a:rPr lang="en-US" sz="1400" dirty="0">
                <a:solidFill>
                  <a:srgbClr val="FFFFFF"/>
                </a:solidFill>
                <a:cs typeface="Calibri"/>
              </a:rPr>
              <a:t>, Lyons &amp; Shuman, CPAs</a:t>
            </a:r>
          </a:p>
          <a:p>
            <a:pPr>
              <a:buFont typeface="Arial" panose="020B0604020202020204" pitchFamily="34" charset="0"/>
              <a:buNone/>
            </a:pPr>
            <a:r>
              <a:rPr lang="en-US" sz="1400" dirty="0">
                <a:solidFill>
                  <a:srgbClr val="FFFFFF"/>
                </a:solidFill>
                <a:cs typeface="Calibri"/>
              </a:rPr>
              <a:t>klaughlin@belfint.com/302.225.0600</a:t>
            </a:r>
          </a:p>
        </p:txBody>
      </p:sp>
    </p:spTree>
    <p:extLst>
      <p:ext uri="{BB962C8B-B14F-4D97-AF65-F5344CB8AC3E}">
        <p14:creationId xmlns:p14="http://schemas.microsoft.com/office/powerpoint/2010/main" val="1454115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1E6BB272-8344-46C9-A7AE-7B2B8F5DF3B3}"/>
              </a:ext>
            </a:extLst>
          </p:cNvPr>
          <p:cNvGrpSpPr/>
          <p:nvPr/>
        </p:nvGrpSpPr>
        <p:grpSpPr>
          <a:xfrm>
            <a:off x="0" y="0"/>
            <a:ext cx="12192000" cy="1041692"/>
            <a:chOff x="109729" y="1295879"/>
            <a:chExt cx="12191999" cy="1364955"/>
          </a:xfrm>
        </p:grpSpPr>
        <p:pic>
          <p:nvPicPr>
            <p:cNvPr id="6" name="Picture 5" descr="A picture containing motorcycle, black, wall&#10;&#10;Description generated with very high confidence">
              <a:extLst>
                <a:ext uri="{FF2B5EF4-FFF2-40B4-BE49-F238E27FC236}">
                  <a16:creationId xmlns:a16="http://schemas.microsoft.com/office/drawing/2014/main" id="{1D5E1044-302F-4F2B-B788-43BD8E72098C}"/>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2446351" y="-1040739"/>
              <a:ext cx="1364950" cy="6038193"/>
            </a:xfrm>
            <a:prstGeom prst="rect">
              <a:avLst/>
            </a:prstGeom>
          </p:spPr>
        </p:pic>
        <p:pic>
          <p:nvPicPr>
            <p:cNvPr id="8" name="Picture 7" descr="A picture containing motorcycle, black, wall&#10;&#10;Description generated with very high confidence">
              <a:extLst>
                <a:ext uri="{FF2B5EF4-FFF2-40B4-BE49-F238E27FC236}">
                  <a16:creationId xmlns:a16="http://schemas.microsoft.com/office/drawing/2014/main" id="{6E1490E7-D9CB-444E-A51F-00DBED87EA43}"/>
                </a:ext>
              </a:extLst>
            </p:cNvPr>
            <p:cNvPicPr>
              <a:picLocks noChangeAspect="1"/>
            </p:cNvPicPr>
            <p:nvPr/>
          </p:nvPicPr>
          <p:blipFill rotWithShape="1">
            <a:blip r:embed="rId4" cstate="screen">
              <a:extLst>
                <a:ext uri="{BEBA8EAE-BF5A-486C-A8C5-ECC9F3942E4B}">
                  <a14:imgProps xmlns:a14="http://schemas.microsoft.com/office/drawing/2010/main">
                    <a14:imgLayer r:embed="rId5">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8542349" y="-1098545"/>
              <a:ext cx="1364955" cy="6153803"/>
            </a:xfrm>
            <a:prstGeom prst="rect">
              <a:avLst/>
            </a:prstGeom>
          </p:spPr>
        </p:pic>
      </p:grpSp>
      <p:sp>
        <p:nvSpPr>
          <p:cNvPr id="3" name="Rectangle 2">
            <a:extLst>
              <a:ext uri="{FF2B5EF4-FFF2-40B4-BE49-F238E27FC236}">
                <a16:creationId xmlns:a16="http://schemas.microsoft.com/office/drawing/2014/main" id="{C7C897A9-CA05-4ACF-8D8D-D0FC350678BC}"/>
              </a:ext>
            </a:extLst>
          </p:cNvPr>
          <p:cNvSpPr>
            <a:spLocks noChangeAspect="1"/>
          </p:cNvSpPr>
          <p:nvPr/>
        </p:nvSpPr>
        <p:spPr>
          <a:xfrm>
            <a:off x="0" y="2"/>
            <a:ext cx="12192000" cy="1048282"/>
          </a:xfrm>
          <a:prstGeom prst="rect">
            <a:avLst/>
          </a:prstGeom>
          <a:solidFill>
            <a:srgbClr val="05334E">
              <a:alpha val="9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5334E"/>
              </a:solidFill>
            </a:endParaRPr>
          </a:p>
        </p:txBody>
      </p:sp>
      <p:sp>
        <p:nvSpPr>
          <p:cNvPr id="25" name="Rectangle 24">
            <a:extLst>
              <a:ext uri="{FF2B5EF4-FFF2-40B4-BE49-F238E27FC236}">
                <a16:creationId xmlns:a16="http://schemas.microsoft.com/office/drawing/2014/main" id="{01F21BED-FDEC-48CB-9C69-778C9C125AB6}"/>
              </a:ext>
            </a:extLst>
          </p:cNvPr>
          <p:cNvSpPr>
            <a:spLocks noChangeAspect="1"/>
          </p:cNvSpPr>
          <p:nvPr/>
        </p:nvSpPr>
        <p:spPr>
          <a:xfrm>
            <a:off x="0" y="6648625"/>
            <a:ext cx="12192000" cy="209377"/>
          </a:xfrm>
          <a:prstGeom prst="rect">
            <a:avLst/>
          </a:prstGeom>
          <a:gradFill>
            <a:gsLst>
              <a:gs pos="0">
                <a:srgbClr val="9FCCE0"/>
              </a:gs>
              <a:gs pos="54000">
                <a:srgbClr val="5A7F9B"/>
              </a:gs>
              <a:gs pos="100000">
                <a:srgbClr val="05334E"/>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B1C68439-2203-A099-1F8C-40C01B1246CE}"/>
              </a:ext>
            </a:extLst>
          </p:cNvPr>
          <p:cNvSpPr txBox="1">
            <a:spLocks noChangeAspect="1"/>
          </p:cNvSpPr>
          <p:nvPr/>
        </p:nvSpPr>
        <p:spPr>
          <a:xfrm>
            <a:off x="556598" y="228458"/>
            <a:ext cx="11387752" cy="584775"/>
          </a:xfrm>
          <a:prstGeom prst="rect">
            <a:avLst/>
          </a:prstGeom>
          <a:noFill/>
          <a:ln>
            <a:noFill/>
          </a:ln>
        </p:spPr>
        <p:txBody>
          <a:bodyPr wrap="square" rtlCol="0">
            <a:spAutoFit/>
          </a:bodyPr>
          <a:lstStyle/>
          <a:p>
            <a:r>
              <a:rPr lang="en-US" sz="3200" b="1" dirty="0">
                <a:solidFill>
                  <a:schemeClr val="bg1"/>
                </a:solidFill>
                <a:latin typeface="Garamond" panose="02020404030301010803" pitchFamily="18" charset="0"/>
              </a:rPr>
              <a:t>Arizona</a:t>
            </a:r>
            <a:endParaRPr lang="en-US" sz="3200" dirty="0">
              <a:solidFill>
                <a:schemeClr val="bg1"/>
              </a:solidFill>
              <a:latin typeface="Garamond" panose="02020404030301010803" pitchFamily="18" charset="0"/>
            </a:endParaRPr>
          </a:p>
        </p:txBody>
      </p:sp>
      <p:sp>
        <p:nvSpPr>
          <p:cNvPr id="4" name="Rectangle 3">
            <a:extLst>
              <a:ext uri="{FF2B5EF4-FFF2-40B4-BE49-F238E27FC236}">
                <a16:creationId xmlns:a16="http://schemas.microsoft.com/office/drawing/2014/main" id="{F1040BAC-B725-02F1-22EA-1C7AF277E263}"/>
              </a:ext>
            </a:extLst>
          </p:cNvPr>
          <p:cNvSpPr/>
          <p:nvPr/>
        </p:nvSpPr>
        <p:spPr>
          <a:xfrm>
            <a:off x="9910355" y="6252754"/>
            <a:ext cx="627017" cy="3958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Subtitle 5">
            <a:extLst>
              <a:ext uri="{FF2B5EF4-FFF2-40B4-BE49-F238E27FC236}">
                <a16:creationId xmlns:a16="http://schemas.microsoft.com/office/drawing/2014/main" id="{BF36CEC8-CB17-582F-E500-1A5082CBC115}"/>
              </a:ext>
            </a:extLst>
          </p:cNvPr>
          <p:cNvSpPr txBox="1">
            <a:spLocks/>
          </p:cNvSpPr>
          <p:nvPr/>
        </p:nvSpPr>
        <p:spPr>
          <a:xfrm>
            <a:off x="556598" y="1229469"/>
            <a:ext cx="10964842" cy="4169381"/>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a:lstStyle>
          <a:p>
            <a:pPr marL="0" indent="0">
              <a:buClr>
                <a:srgbClr val="03324E"/>
              </a:buClr>
              <a:buSzPct val="115000"/>
              <a:buNone/>
            </a:pPr>
            <a:endParaRPr lang="en-US" dirty="0">
              <a:solidFill>
                <a:srgbClr val="333333"/>
              </a:solidFill>
              <a:latin typeface="Calibri" panose="020F0502020204030204" pitchFamily="34" charset="0"/>
              <a:cs typeface="Calibri" panose="020F0502020204030204" pitchFamily="34" charset="0"/>
            </a:endParaRP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Resident trust of which the fiduciary is a resident of the state. </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If a trust has more than one fiduciary, the trust is a resident trust if at least one of the fiduciaries is a resident of this state.</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If a corporate fiduciary is engaged in interstate trust administration is the sole fiduciary of a trust, or is a co-fiduciary with a nonresident, the trust is a resident trust only if the corporate fiduciary conducts the administration of the trust in this state.</a:t>
            </a:r>
          </a:p>
          <a:p>
            <a:pPr marL="228600" indent="-228600">
              <a:buClr>
                <a:srgbClr val="03324E"/>
              </a:buClr>
              <a:buSzPct val="115000"/>
              <a:buFont typeface="Calibri" panose="020F0502020204030204" pitchFamily="34" charset="0"/>
              <a:buChar char="&gt;"/>
            </a:pPr>
            <a:endParaRPr lang="en-US" sz="3200" dirty="0">
              <a:solidFill>
                <a:srgbClr val="080808"/>
              </a:solidFill>
              <a:latin typeface="Calibri"/>
              <a:cs typeface="Calibri"/>
            </a:endParaRPr>
          </a:p>
        </p:txBody>
      </p:sp>
      <p:grpSp>
        <p:nvGrpSpPr>
          <p:cNvPr id="19" name="Group 18">
            <a:extLst>
              <a:ext uri="{FF2B5EF4-FFF2-40B4-BE49-F238E27FC236}">
                <a16:creationId xmlns:a16="http://schemas.microsoft.com/office/drawing/2014/main" id="{09BBC450-4221-EDFB-C115-89AF57C3CC31}"/>
              </a:ext>
            </a:extLst>
          </p:cNvPr>
          <p:cNvGrpSpPr/>
          <p:nvPr/>
        </p:nvGrpSpPr>
        <p:grpSpPr>
          <a:xfrm flipH="1" flipV="1">
            <a:off x="106595" y="5451400"/>
            <a:ext cx="2665357" cy="1054436"/>
            <a:chOff x="1717964" y="2199759"/>
            <a:chExt cx="8530954" cy="3374914"/>
          </a:xfrm>
        </p:grpSpPr>
        <p:grpSp>
          <p:nvGrpSpPr>
            <p:cNvPr id="21" name="Group 20">
              <a:extLst>
                <a:ext uri="{FF2B5EF4-FFF2-40B4-BE49-F238E27FC236}">
                  <a16:creationId xmlns:a16="http://schemas.microsoft.com/office/drawing/2014/main" id="{5944E4A1-5EB9-3101-9751-22A8BAAE2E1E}"/>
                </a:ext>
              </a:extLst>
            </p:cNvPr>
            <p:cNvGrpSpPr/>
            <p:nvPr/>
          </p:nvGrpSpPr>
          <p:grpSpPr>
            <a:xfrm>
              <a:off x="1717964" y="2199759"/>
              <a:ext cx="8530954" cy="3374914"/>
              <a:chOff x="1717964" y="2199759"/>
              <a:chExt cx="8530954" cy="3374914"/>
            </a:xfrm>
          </p:grpSpPr>
          <p:sp>
            <p:nvSpPr>
              <p:cNvPr id="28" name="Hexagon 27">
                <a:extLst>
                  <a:ext uri="{FF2B5EF4-FFF2-40B4-BE49-F238E27FC236}">
                    <a16:creationId xmlns:a16="http://schemas.microsoft.com/office/drawing/2014/main" id="{44F7E8CF-54D7-82DB-A4BF-7EBF5FAF6BB3}"/>
                  </a:ext>
                </a:extLst>
              </p:cNvPr>
              <p:cNvSpPr/>
              <p:nvPr/>
            </p:nvSpPr>
            <p:spPr>
              <a:xfrm>
                <a:off x="3739568" y="2199759"/>
                <a:ext cx="2447636" cy="2216727"/>
              </a:xfrm>
              <a:prstGeom prst="hexagon">
                <a:avLst/>
              </a:prstGeom>
              <a:solidFill>
                <a:srgbClr val="D2D180"/>
              </a:solidFill>
              <a:ln>
                <a:solidFill>
                  <a:srgbClr val="D2D1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Hexagon 28">
                <a:extLst>
                  <a:ext uri="{FF2B5EF4-FFF2-40B4-BE49-F238E27FC236}">
                    <a16:creationId xmlns:a16="http://schemas.microsoft.com/office/drawing/2014/main" id="{01ADECDD-84D6-7375-0051-F1B6BDD0DB88}"/>
                  </a:ext>
                </a:extLst>
              </p:cNvPr>
              <p:cNvSpPr/>
              <p:nvPr/>
            </p:nvSpPr>
            <p:spPr>
              <a:xfrm>
                <a:off x="7801282" y="2205021"/>
                <a:ext cx="2447636" cy="2216727"/>
              </a:xfrm>
              <a:prstGeom prst="hexagon">
                <a:avLst/>
              </a:prstGeom>
              <a:solidFill>
                <a:srgbClr val="5A7F9B"/>
              </a:solidFill>
              <a:ln>
                <a:solidFill>
                  <a:srgbClr val="5A7F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Hexagon 29">
                <a:extLst>
                  <a:ext uri="{FF2B5EF4-FFF2-40B4-BE49-F238E27FC236}">
                    <a16:creationId xmlns:a16="http://schemas.microsoft.com/office/drawing/2014/main" id="{760B71CE-A75C-6169-FBA3-5DA06AFA493B}"/>
                  </a:ext>
                </a:extLst>
              </p:cNvPr>
              <p:cNvSpPr/>
              <p:nvPr/>
            </p:nvSpPr>
            <p:spPr>
              <a:xfrm>
                <a:off x="1717964" y="3357946"/>
                <a:ext cx="2447636" cy="2216727"/>
              </a:xfrm>
              <a:prstGeom prst="hexagon">
                <a:avLst/>
              </a:prstGeom>
              <a:solidFill>
                <a:srgbClr val="A09F2B"/>
              </a:solidFill>
              <a:ln>
                <a:solidFill>
                  <a:srgbClr val="A09F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Hexagon 30">
                <a:extLst>
                  <a:ext uri="{FF2B5EF4-FFF2-40B4-BE49-F238E27FC236}">
                    <a16:creationId xmlns:a16="http://schemas.microsoft.com/office/drawing/2014/main" id="{075A9B8E-CAD7-443A-B7F9-9BE874D03B7C}"/>
                  </a:ext>
                </a:extLst>
              </p:cNvPr>
              <p:cNvSpPr/>
              <p:nvPr/>
            </p:nvSpPr>
            <p:spPr>
              <a:xfrm>
                <a:off x="5761172" y="3357946"/>
                <a:ext cx="2447636" cy="2216727"/>
              </a:xfrm>
              <a:prstGeom prst="hexagon">
                <a:avLst/>
              </a:prstGeom>
              <a:solidFill>
                <a:srgbClr val="9FCCE0"/>
              </a:solidFill>
              <a:ln>
                <a:solidFill>
                  <a:srgbClr val="9FCC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Hexagon 21">
              <a:extLst>
                <a:ext uri="{FF2B5EF4-FFF2-40B4-BE49-F238E27FC236}">
                  <a16:creationId xmlns:a16="http://schemas.microsoft.com/office/drawing/2014/main" id="{E0AE1503-CA35-D3B7-74C6-913BE4A6DE41}"/>
                </a:ext>
              </a:extLst>
            </p:cNvPr>
            <p:cNvSpPr/>
            <p:nvPr/>
          </p:nvSpPr>
          <p:spPr>
            <a:xfrm>
              <a:off x="2031409" y="3691333"/>
              <a:ext cx="1802240" cy="1549951"/>
            </a:xfrm>
            <a:prstGeom prst="hexagon">
              <a:avLst/>
            </a:prstGeom>
            <a:solidFill>
              <a:srgbClr val="A09F2B"/>
            </a:solidFill>
            <a:ln>
              <a:solidFill>
                <a:srgbClr val="A09F2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00" dirty="0"/>
            </a:p>
          </p:txBody>
        </p:sp>
        <p:sp>
          <p:nvSpPr>
            <p:cNvPr id="24" name="Hexagon 23">
              <a:extLst>
                <a:ext uri="{FF2B5EF4-FFF2-40B4-BE49-F238E27FC236}">
                  <a16:creationId xmlns:a16="http://schemas.microsoft.com/office/drawing/2014/main" id="{46D8F1D6-923D-B878-8C79-0EE78632A086}"/>
                </a:ext>
              </a:extLst>
            </p:cNvPr>
            <p:cNvSpPr/>
            <p:nvPr/>
          </p:nvSpPr>
          <p:spPr>
            <a:xfrm>
              <a:off x="4040979" y="2533146"/>
              <a:ext cx="1802240" cy="1549951"/>
            </a:xfrm>
            <a:prstGeom prst="hexagon">
              <a:avLst/>
            </a:prstGeom>
            <a:solidFill>
              <a:srgbClr val="D2D180"/>
            </a:solidFill>
            <a:ln>
              <a:solidFill>
                <a:srgbClr val="D2D18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Hexagon 25">
              <a:extLst>
                <a:ext uri="{FF2B5EF4-FFF2-40B4-BE49-F238E27FC236}">
                  <a16:creationId xmlns:a16="http://schemas.microsoft.com/office/drawing/2014/main" id="{AA0F6F51-2BC6-9754-1B9B-89FCF29B6340}"/>
                </a:ext>
              </a:extLst>
            </p:cNvPr>
            <p:cNvSpPr/>
            <p:nvPr/>
          </p:nvSpPr>
          <p:spPr>
            <a:xfrm>
              <a:off x="6086910" y="3730633"/>
              <a:ext cx="1802240" cy="1549951"/>
            </a:xfrm>
            <a:prstGeom prst="hexagon">
              <a:avLst/>
            </a:prstGeom>
            <a:solidFill>
              <a:srgbClr val="9FCCE0"/>
            </a:solidFill>
            <a:ln>
              <a:solidFill>
                <a:srgbClr val="9FCCE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50" dirty="0"/>
            </a:p>
          </p:txBody>
        </p:sp>
        <p:sp>
          <p:nvSpPr>
            <p:cNvPr id="27" name="Hexagon 26">
              <a:extLst>
                <a:ext uri="{FF2B5EF4-FFF2-40B4-BE49-F238E27FC236}">
                  <a16:creationId xmlns:a16="http://schemas.microsoft.com/office/drawing/2014/main" id="{4A1D599B-B570-96A3-825B-5B83A69A68B0}"/>
                </a:ext>
              </a:extLst>
            </p:cNvPr>
            <p:cNvSpPr/>
            <p:nvPr/>
          </p:nvSpPr>
          <p:spPr>
            <a:xfrm>
              <a:off x="8123980" y="2582970"/>
              <a:ext cx="1802240" cy="1549951"/>
            </a:xfrm>
            <a:prstGeom prst="hexagon">
              <a:avLst/>
            </a:prstGeom>
            <a:solidFill>
              <a:srgbClr val="5A7F9B"/>
            </a:solidFill>
            <a:ln>
              <a:solidFill>
                <a:srgbClr val="5A7F9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4257489426"/>
      </p:ext>
    </p:extLst>
  </p:cSld>
  <p:clrMapOvr>
    <a:masterClrMapping/>
  </p:clrMapOvr>
  <mc:AlternateContent xmlns:mc="http://schemas.openxmlformats.org/markup-compatibility/2006">
    <mc:Choice xmlns:p14="http://schemas.microsoft.com/office/powerpoint/2010/main" Requires="p14">
      <p:transition p14:dur="10" advClick="0" advTm="15000"/>
    </mc:Choice>
    <mc:Fallback>
      <p:transition advClick="0" advTm="15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1E6BB272-8344-46C9-A7AE-7B2B8F5DF3B3}"/>
              </a:ext>
            </a:extLst>
          </p:cNvPr>
          <p:cNvGrpSpPr/>
          <p:nvPr/>
        </p:nvGrpSpPr>
        <p:grpSpPr>
          <a:xfrm>
            <a:off x="0" y="0"/>
            <a:ext cx="12192000" cy="1041692"/>
            <a:chOff x="109729" y="1295879"/>
            <a:chExt cx="12191999" cy="1364955"/>
          </a:xfrm>
        </p:grpSpPr>
        <p:pic>
          <p:nvPicPr>
            <p:cNvPr id="6" name="Picture 5" descr="A picture containing motorcycle, black, wall&#10;&#10;Description generated with very high confidence">
              <a:extLst>
                <a:ext uri="{FF2B5EF4-FFF2-40B4-BE49-F238E27FC236}">
                  <a16:creationId xmlns:a16="http://schemas.microsoft.com/office/drawing/2014/main" id="{1D5E1044-302F-4F2B-B788-43BD8E72098C}"/>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2446351" y="-1040739"/>
              <a:ext cx="1364950" cy="6038193"/>
            </a:xfrm>
            <a:prstGeom prst="rect">
              <a:avLst/>
            </a:prstGeom>
          </p:spPr>
        </p:pic>
        <p:pic>
          <p:nvPicPr>
            <p:cNvPr id="8" name="Picture 7" descr="A picture containing motorcycle, black, wall&#10;&#10;Description generated with very high confidence">
              <a:extLst>
                <a:ext uri="{FF2B5EF4-FFF2-40B4-BE49-F238E27FC236}">
                  <a16:creationId xmlns:a16="http://schemas.microsoft.com/office/drawing/2014/main" id="{6E1490E7-D9CB-444E-A51F-00DBED87EA43}"/>
                </a:ext>
              </a:extLst>
            </p:cNvPr>
            <p:cNvPicPr>
              <a:picLocks noChangeAspect="1"/>
            </p:cNvPicPr>
            <p:nvPr/>
          </p:nvPicPr>
          <p:blipFill rotWithShape="1">
            <a:blip r:embed="rId4" cstate="screen">
              <a:extLst>
                <a:ext uri="{BEBA8EAE-BF5A-486C-A8C5-ECC9F3942E4B}">
                  <a14:imgProps xmlns:a14="http://schemas.microsoft.com/office/drawing/2010/main">
                    <a14:imgLayer r:embed="rId5">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8542349" y="-1098545"/>
              <a:ext cx="1364955" cy="6153803"/>
            </a:xfrm>
            <a:prstGeom prst="rect">
              <a:avLst/>
            </a:prstGeom>
          </p:spPr>
        </p:pic>
      </p:grpSp>
      <p:sp>
        <p:nvSpPr>
          <p:cNvPr id="3" name="Rectangle 2">
            <a:extLst>
              <a:ext uri="{FF2B5EF4-FFF2-40B4-BE49-F238E27FC236}">
                <a16:creationId xmlns:a16="http://schemas.microsoft.com/office/drawing/2014/main" id="{C7C897A9-CA05-4ACF-8D8D-D0FC350678BC}"/>
              </a:ext>
            </a:extLst>
          </p:cNvPr>
          <p:cNvSpPr>
            <a:spLocks noChangeAspect="1"/>
          </p:cNvSpPr>
          <p:nvPr/>
        </p:nvSpPr>
        <p:spPr>
          <a:xfrm>
            <a:off x="0" y="2"/>
            <a:ext cx="12192000" cy="1048282"/>
          </a:xfrm>
          <a:prstGeom prst="rect">
            <a:avLst/>
          </a:prstGeom>
          <a:solidFill>
            <a:srgbClr val="05334E">
              <a:alpha val="9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5334E"/>
              </a:solidFill>
            </a:endParaRPr>
          </a:p>
        </p:txBody>
      </p:sp>
      <p:sp>
        <p:nvSpPr>
          <p:cNvPr id="25" name="Rectangle 24">
            <a:extLst>
              <a:ext uri="{FF2B5EF4-FFF2-40B4-BE49-F238E27FC236}">
                <a16:creationId xmlns:a16="http://schemas.microsoft.com/office/drawing/2014/main" id="{01F21BED-FDEC-48CB-9C69-778C9C125AB6}"/>
              </a:ext>
            </a:extLst>
          </p:cNvPr>
          <p:cNvSpPr>
            <a:spLocks noChangeAspect="1"/>
          </p:cNvSpPr>
          <p:nvPr/>
        </p:nvSpPr>
        <p:spPr>
          <a:xfrm>
            <a:off x="0" y="6648625"/>
            <a:ext cx="12192000" cy="209377"/>
          </a:xfrm>
          <a:prstGeom prst="rect">
            <a:avLst/>
          </a:prstGeom>
          <a:gradFill>
            <a:gsLst>
              <a:gs pos="0">
                <a:srgbClr val="9FCCE0"/>
              </a:gs>
              <a:gs pos="54000">
                <a:srgbClr val="5A7F9B"/>
              </a:gs>
              <a:gs pos="100000">
                <a:srgbClr val="05334E"/>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B1C68439-2203-A099-1F8C-40C01B1246CE}"/>
              </a:ext>
            </a:extLst>
          </p:cNvPr>
          <p:cNvSpPr txBox="1">
            <a:spLocks noChangeAspect="1"/>
          </p:cNvSpPr>
          <p:nvPr/>
        </p:nvSpPr>
        <p:spPr>
          <a:xfrm>
            <a:off x="556598" y="228458"/>
            <a:ext cx="11387752" cy="584775"/>
          </a:xfrm>
          <a:prstGeom prst="rect">
            <a:avLst/>
          </a:prstGeom>
          <a:noFill/>
          <a:ln>
            <a:noFill/>
          </a:ln>
        </p:spPr>
        <p:txBody>
          <a:bodyPr wrap="square" rtlCol="0">
            <a:spAutoFit/>
          </a:bodyPr>
          <a:lstStyle/>
          <a:p>
            <a:r>
              <a:rPr lang="en-US" sz="3200" b="1" dirty="0">
                <a:solidFill>
                  <a:schemeClr val="bg1"/>
                </a:solidFill>
                <a:latin typeface="Garamond" panose="02020404030301010803" pitchFamily="18" charset="0"/>
              </a:rPr>
              <a:t>California – Beneficiary and/or Trustee residence  </a:t>
            </a:r>
            <a:endParaRPr lang="en-US" sz="3200" dirty="0">
              <a:solidFill>
                <a:schemeClr val="bg1"/>
              </a:solidFill>
              <a:latin typeface="Garamond" panose="02020404030301010803" pitchFamily="18" charset="0"/>
            </a:endParaRPr>
          </a:p>
        </p:txBody>
      </p:sp>
      <p:sp>
        <p:nvSpPr>
          <p:cNvPr id="4" name="Rectangle 3">
            <a:extLst>
              <a:ext uri="{FF2B5EF4-FFF2-40B4-BE49-F238E27FC236}">
                <a16:creationId xmlns:a16="http://schemas.microsoft.com/office/drawing/2014/main" id="{F1040BAC-B725-02F1-22EA-1C7AF277E263}"/>
              </a:ext>
            </a:extLst>
          </p:cNvPr>
          <p:cNvSpPr/>
          <p:nvPr/>
        </p:nvSpPr>
        <p:spPr>
          <a:xfrm>
            <a:off x="9910355" y="6252754"/>
            <a:ext cx="627017" cy="3958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Subtitle 5">
            <a:extLst>
              <a:ext uri="{FF2B5EF4-FFF2-40B4-BE49-F238E27FC236}">
                <a16:creationId xmlns:a16="http://schemas.microsoft.com/office/drawing/2014/main" id="{BF36CEC8-CB17-582F-E500-1A5082CBC115}"/>
              </a:ext>
            </a:extLst>
          </p:cNvPr>
          <p:cNvSpPr txBox="1">
            <a:spLocks/>
          </p:cNvSpPr>
          <p:nvPr/>
        </p:nvSpPr>
        <p:spPr>
          <a:xfrm>
            <a:off x="556598" y="1229469"/>
            <a:ext cx="10964842" cy="4169381"/>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a:lstStyle>
          <a:p>
            <a:pPr marL="0" indent="0">
              <a:buClr>
                <a:srgbClr val="03324E"/>
              </a:buClr>
              <a:buSzPct val="115000"/>
              <a:buNone/>
            </a:pPr>
            <a:endParaRPr lang="en-US" dirty="0">
              <a:solidFill>
                <a:srgbClr val="333333"/>
              </a:solidFill>
              <a:latin typeface="Calibri" panose="020F0502020204030204" pitchFamily="34" charset="0"/>
              <a:cs typeface="Calibri" panose="020F0502020204030204" pitchFamily="34" charset="0"/>
            </a:endParaRP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 California determines residence of a trust based on the residence of the noncontingent beneficiaries and/or the trustees </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California Code of Regulation §17742(b) defines a non-contingent beneficiary as one whose interest is not subject to a condition precedent.  The U.S. Supreme Court cited this qualification in differentiating California’s taxing scheme from its taxpayer-friendly decision in </a:t>
            </a:r>
            <a:r>
              <a:rPr lang="en-US" i="1" dirty="0">
                <a:solidFill>
                  <a:srgbClr val="333333"/>
                </a:solidFill>
                <a:latin typeface="Calibri" panose="020F0502020204030204" pitchFamily="34" charset="0"/>
                <a:cs typeface="Calibri" panose="020F0502020204030204" pitchFamily="34" charset="0"/>
              </a:rPr>
              <a:t>North Carolina Department of Revenue v. Kimberley Rice </a:t>
            </a:r>
            <a:r>
              <a:rPr lang="en-US" i="1" dirty="0" err="1">
                <a:solidFill>
                  <a:srgbClr val="333333"/>
                </a:solidFill>
                <a:latin typeface="Calibri" panose="020F0502020204030204" pitchFamily="34" charset="0"/>
                <a:cs typeface="Calibri" panose="020F0502020204030204" pitchFamily="34" charset="0"/>
              </a:rPr>
              <a:t>Kaestner</a:t>
            </a:r>
            <a:r>
              <a:rPr lang="en-US" i="1" dirty="0">
                <a:solidFill>
                  <a:srgbClr val="333333"/>
                </a:solidFill>
                <a:latin typeface="Calibri" panose="020F0502020204030204" pitchFamily="34" charset="0"/>
                <a:cs typeface="Calibri" panose="020F0502020204030204" pitchFamily="34" charset="0"/>
              </a:rPr>
              <a:t> 1992 Family Trust</a:t>
            </a:r>
            <a:r>
              <a:rPr lang="en-US" dirty="0">
                <a:solidFill>
                  <a:srgbClr val="333333"/>
                </a:solidFill>
                <a:latin typeface="Calibri" panose="020F0502020204030204" pitchFamily="34" charset="0"/>
                <a:cs typeface="Calibri" panose="020F0502020204030204" pitchFamily="34" charset="0"/>
              </a:rPr>
              <a:t>, 139 S. Ct. 2213 (2019). </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A corporate fiduciary will be deemed to be a resident of the state where it administers the trust.  Residence for an individual fiduciary is not defined under the relevant statute (CA Rev and Taxation Code §17742) but generally, an individual should refer to the rules governing the residence of individuals as a matter of California state law. </a:t>
            </a:r>
          </a:p>
          <a:p>
            <a:pPr marL="228600" indent="-228600">
              <a:buClr>
                <a:srgbClr val="03324E"/>
              </a:buClr>
              <a:buSzPct val="115000"/>
              <a:buFont typeface="Calibri" panose="020F0502020204030204" pitchFamily="34" charset="0"/>
              <a:buChar char="&gt;"/>
            </a:pPr>
            <a:endParaRPr lang="en-US" sz="3200" dirty="0">
              <a:solidFill>
                <a:srgbClr val="080808"/>
              </a:solidFill>
              <a:latin typeface="Calibri"/>
              <a:cs typeface="Calibri"/>
            </a:endParaRPr>
          </a:p>
        </p:txBody>
      </p:sp>
      <p:grpSp>
        <p:nvGrpSpPr>
          <p:cNvPr id="19" name="Group 18">
            <a:extLst>
              <a:ext uri="{FF2B5EF4-FFF2-40B4-BE49-F238E27FC236}">
                <a16:creationId xmlns:a16="http://schemas.microsoft.com/office/drawing/2014/main" id="{09BBC450-4221-EDFB-C115-89AF57C3CC31}"/>
              </a:ext>
            </a:extLst>
          </p:cNvPr>
          <p:cNvGrpSpPr/>
          <p:nvPr/>
        </p:nvGrpSpPr>
        <p:grpSpPr>
          <a:xfrm flipH="1" flipV="1">
            <a:off x="106595" y="5451400"/>
            <a:ext cx="2665357" cy="1054436"/>
            <a:chOff x="1717964" y="2199759"/>
            <a:chExt cx="8530954" cy="3374914"/>
          </a:xfrm>
        </p:grpSpPr>
        <p:grpSp>
          <p:nvGrpSpPr>
            <p:cNvPr id="21" name="Group 20">
              <a:extLst>
                <a:ext uri="{FF2B5EF4-FFF2-40B4-BE49-F238E27FC236}">
                  <a16:creationId xmlns:a16="http://schemas.microsoft.com/office/drawing/2014/main" id="{5944E4A1-5EB9-3101-9751-22A8BAAE2E1E}"/>
                </a:ext>
              </a:extLst>
            </p:cNvPr>
            <p:cNvGrpSpPr/>
            <p:nvPr/>
          </p:nvGrpSpPr>
          <p:grpSpPr>
            <a:xfrm>
              <a:off x="1717964" y="2199759"/>
              <a:ext cx="8530954" cy="3374914"/>
              <a:chOff x="1717964" y="2199759"/>
              <a:chExt cx="8530954" cy="3374914"/>
            </a:xfrm>
          </p:grpSpPr>
          <p:sp>
            <p:nvSpPr>
              <p:cNvPr id="28" name="Hexagon 27">
                <a:extLst>
                  <a:ext uri="{FF2B5EF4-FFF2-40B4-BE49-F238E27FC236}">
                    <a16:creationId xmlns:a16="http://schemas.microsoft.com/office/drawing/2014/main" id="{44F7E8CF-54D7-82DB-A4BF-7EBF5FAF6BB3}"/>
                  </a:ext>
                </a:extLst>
              </p:cNvPr>
              <p:cNvSpPr/>
              <p:nvPr/>
            </p:nvSpPr>
            <p:spPr>
              <a:xfrm>
                <a:off x="3739568" y="2199759"/>
                <a:ext cx="2447636" cy="2216727"/>
              </a:xfrm>
              <a:prstGeom prst="hexagon">
                <a:avLst/>
              </a:prstGeom>
              <a:solidFill>
                <a:srgbClr val="D2D180"/>
              </a:solidFill>
              <a:ln>
                <a:solidFill>
                  <a:srgbClr val="D2D1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Hexagon 28">
                <a:extLst>
                  <a:ext uri="{FF2B5EF4-FFF2-40B4-BE49-F238E27FC236}">
                    <a16:creationId xmlns:a16="http://schemas.microsoft.com/office/drawing/2014/main" id="{01ADECDD-84D6-7375-0051-F1B6BDD0DB88}"/>
                  </a:ext>
                </a:extLst>
              </p:cNvPr>
              <p:cNvSpPr/>
              <p:nvPr/>
            </p:nvSpPr>
            <p:spPr>
              <a:xfrm>
                <a:off x="7801282" y="2205021"/>
                <a:ext cx="2447636" cy="2216727"/>
              </a:xfrm>
              <a:prstGeom prst="hexagon">
                <a:avLst/>
              </a:prstGeom>
              <a:solidFill>
                <a:srgbClr val="5A7F9B"/>
              </a:solidFill>
              <a:ln>
                <a:solidFill>
                  <a:srgbClr val="5A7F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Hexagon 29">
                <a:extLst>
                  <a:ext uri="{FF2B5EF4-FFF2-40B4-BE49-F238E27FC236}">
                    <a16:creationId xmlns:a16="http://schemas.microsoft.com/office/drawing/2014/main" id="{760B71CE-A75C-6169-FBA3-5DA06AFA493B}"/>
                  </a:ext>
                </a:extLst>
              </p:cNvPr>
              <p:cNvSpPr/>
              <p:nvPr/>
            </p:nvSpPr>
            <p:spPr>
              <a:xfrm>
                <a:off x="1717964" y="3357946"/>
                <a:ext cx="2447636" cy="2216727"/>
              </a:xfrm>
              <a:prstGeom prst="hexagon">
                <a:avLst/>
              </a:prstGeom>
              <a:solidFill>
                <a:srgbClr val="A09F2B"/>
              </a:solidFill>
              <a:ln>
                <a:solidFill>
                  <a:srgbClr val="A09F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Hexagon 30">
                <a:extLst>
                  <a:ext uri="{FF2B5EF4-FFF2-40B4-BE49-F238E27FC236}">
                    <a16:creationId xmlns:a16="http://schemas.microsoft.com/office/drawing/2014/main" id="{075A9B8E-CAD7-443A-B7F9-9BE874D03B7C}"/>
                  </a:ext>
                </a:extLst>
              </p:cNvPr>
              <p:cNvSpPr/>
              <p:nvPr/>
            </p:nvSpPr>
            <p:spPr>
              <a:xfrm>
                <a:off x="5761172" y="3357946"/>
                <a:ext cx="2447636" cy="2216727"/>
              </a:xfrm>
              <a:prstGeom prst="hexagon">
                <a:avLst/>
              </a:prstGeom>
              <a:solidFill>
                <a:srgbClr val="9FCCE0"/>
              </a:solidFill>
              <a:ln>
                <a:solidFill>
                  <a:srgbClr val="9FCC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Hexagon 21">
              <a:extLst>
                <a:ext uri="{FF2B5EF4-FFF2-40B4-BE49-F238E27FC236}">
                  <a16:creationId xmlns:a16="http://schemas.microsoft.com/office/drawing/2014/main" id="{E0AE1503-CA35-D3B7-74C6-913BE4A6DE41}"/>
                </a:ext>
              </a:extLst>
            </p:cNvPr>
            <p:cNvSpPr/>
            <p:nvPr/>
          </p:nvSpPr>
          <p:spPr>
            <a:xfrm>
              <a:off x="2031409" y="3691333"/>
              <a:ext cx="1802240" cy="1549951"/>
            </a:xfrm>
            <a:prstGeom prst="hexagon">
              <a:avLst/>
            </a:prstGeom>
            <a:solidFill>
              <a:srgbClr val="A09F2B"/>
            </a:solidFill>
            <a:ln>
              <a:solidFill>
                <a:srgbClr val="A09F2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00" dirty="0"/>
            </a:p>
          </p:txBody>
        </p:sp>
        <p:sp>
          <p:nvSpPr>
            <p:cNvPr id="24" name="Hexagon 23">
              <a:extLst>
                <a:ext uri="{FF2B5EF4-FFF2-40B4-BE49-F238E27FC236}">
                  <a16:creationId xmlns:a16="http://schemas.microsoft.com/office/drawing/2014/main" id="{46D8F1D6-923D-B878-8C79-0EE78632A086}"/>
                </a:ext>
              </a:extLst>
            </p:cNvPr>
            <p:cNvSpPr/>
            <p:nvPr/>
          </p:nvSpPr>
          <p:spPr>
            <a:xfrm>
              <a:off x="4040979" y="2533146"/>
              <a:ext cx="1802240" cy="1549951"/>
            </a:xfrm>
            <a:prstGeom prst="hexagon">
              <a:avLst/>
            </a:prstGeom>
            <a:solidFill>
              <a:srgbClr val="D2D180"/>
            </a:solidFill>
            <a:ln>
              <a:solidFill>
                <a:srgbClr val="D2D18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Hexagon 25">
              <a:extLst>
                <a:ext uri="{FF2B5EF4-FFF2-40B4-BE49-F238E27FC236}">
                  <a16:creationId xmlns:a16="http://schemas.microsoft.com/office/drawing/2014/main" id="{AA0F6F51-2BC6-9754-1B9B-89FCF29B6340}"/>
                </a:ext>
              </a:extLst>
            </p:cNvPr>
            <p:cNvSpPr/>
            <p:nvPr/>
          </p:nvSpPr>
          <p:spPr>
            <a:xfrm>
              <a:off x="6086910" y="3730633"/>
              <a:ext cx="1802240" cy="1549951"/>
            </a:xfrm>
            <a:prstGeom prst="hexagon">
              <a:avLst/>
            </a:prstGeom>
            <a:solidFill>
              <a:srgbClr val="9FCCE0"/>
            </a:solidFill>
            <a:ln>
              <a:solidFill>
                <a:srgbClr val="9FCCE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50" dirty="0"/>
            </a:p>
          </p:txBody>
        </p:sp>
        <p:sp>
          <p:nvSpPr>
            <p:cNvPr id="27" name="Hexagon 26">
              <a:extLst>
                <a:ext uri="{FF2B5EF4-FFF2-40B4-BE49-F238E27FC236}">
                  <a16:creationId xmlns:a16="http://schemas.microsoft.com/office/drawing/2014/main" id="{4A1D599B-B570-96A3-825B-5B83A69A68B0}"/>
                </a:ext>
              </a:extLst>
            </p:cNvPr>
            <p:cNvSpPr/>
            <p:nvPr/>
          </p:nvSpPr>
          <p:spPr>
            <a:xfrm>
              <a:off x="8123980" y="2582970"/>
              <a:ext cx="1802240" cy="1549951"/>
            </a:xfrm>
            <a:prstGeom prst="hexagon">
              <a:avLst/>
            </a:prstGeom>
            <a:solidFill>
              <a:srgbClr val="5A7F9B"/>
            </a:solidFill>
            <a:ln>
              <a:solidFill>
                <a:srgbClr val="5A7F9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506647444"/>
      </p:ext>
    </p:extLst>
  </p:cSld>
  <p:clrMapOvr>
    <a:masterClrMapping/>
  </p:clrMapOvr>
  <mc:AlternateContent xmlns:mc="http://schemas.openxmlformats.org/markup-compatibility/2006" xmlns:p14="http://schemas.microsoft.com/office/powerpoint/2010/main">
    <mc:Choice Requires="p14">
      <p:transition p14:dur="10" advClick="0" advTm="15000"/>
    </mc:Choice>
    <mc:Fallback xmlns="">
      <p:transition advClick="0" advTm="15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1E6BB272-8344-46C9-A7AE-7B2B8F5DF3B3}"/>
              </a:ext>
            </a:extLst>
          </p:cNvPr>
          <p:cNvGrpSpPr/>
          <p:nvPr/>
        </p:nvGrpSpPr>
        <p:grpSpPr>
          <a:xfrm>
            <a:off x="0" y="0"/>
            <a:ext cx="12192000" cy="1041692"/>
            <a:chOff x="109729" y="1295879"/>
            <a:chExt cx="12191999" cy="1364955"/>
          </a:xfrm>
        </p:grpSpPr>
        <p:pic>
          <p:nvPicPr>
            <p:cNvPr id="6" name="Picture 5" descr="A picture containing motorcycle, black, wall&#10;&#10;Description generated with very high confidence">
              <a:extLst>
                <a:ext uri="{FF2B5EF4-FFF2-40B4-BE49-F238E27FC236}">
                  <a16:creationId xmlns:a16="http://schemas.microsoft.com/office/drawing/2014/main" id="{1D5E1044-302F-4F2B-B788-43BD8E72098C}"/>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2446351" y="-1040739"/>
              <a:ext cx="1364950" cy="6038193"/>
            </a:xfrm>
            <a:prstGeom prst="rect">
              <a:avLst/>
            </a:prstGeom>
          </p:spPr>
        </p:pic>
        <p:pic>
          <p:nvPicPr>
            <p:cNvPr id="8" name="Picture 7" descr="A picture containing motorcycle, black, wall&#10;&#10;Description generated with very high confidence">
              <a:extLst>
                <a:ext uri="{FF2B5EF4-FFF2-40B4-BE49-F238E27FC236}">
                  <a16:creationId xmlns:a16="http://schemas.microsoft.com/office/drawing/2014/main" id="{6E1490E7-D9CB-444E-A51F-00DBED87EA43}"/>
                </a:ext>
              </a:extLst>
            </p:cNvPr>
            <p:cNvPicPr>
              <a:picLocks noChangeAspect="1"/>
            </p:cNvPicPr>
            <p:nvPr/>
          </p:nvPicPr>
          <p:blipFill rotWithShape="1">
            <a:blip r:embed="rId4" cstate="screen">
              <a:extLst>
                <a:ext uri="{BEBA8EAE-BF5A-486C-A8C5-ECC9F3942E4B}">
                  <a14:imgProps xmlns:a14="http://schemas.microsoft.com/office/drawing/2010/main">
                    <a14:imgLayer r:embed="rId5">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8542349" y="-1098545"/>
              <a:ext cx="1364955" cy="6153803"/>
            </a:xfrm>
            <a:prstGeom prst="rect">
              <a:avLst/>
            </a:prstGeom>
          </p:spPr>
        </p:pic>
      </p:grpSp>
      <p:sp>
        <p:nvSpPr>
          <p:cNvPr id="3" name="Rectangle 2">
            <a:extLst>
              <a:ext uri="{FF2B5EF4-FFF2-40B4-BE49-F238E27FC236}">
                <a16:creationId xmlns:a16="http://schemas.microsoft.com/office/drawing/2014/main" id="{C7C897A9-CA05-4ACF-8D8D-D0FC350678BC}"/>
              </a:ext>
            </a:extLst>
          </p:cNvPr>
          <p:cNvSpPr>
            <a:spLocks noChangeAspect="1"/>
          </p:cNvSpPr>
          <p:nvPr/>
        </p:nvSpPr>
        <p:spPr>
          <a:xfrm>
            <a:off x="0" y="2"/>
            <a:ext cx="12192000" cy="1048282"/>
          </a:xfrm>
          <a:prstGeom prst="rect">
            <a:avLst/>
          </a:prstGeom>
          <a:solidFill>
            <a:srgbClr val="05334E">
              <a:alpha val="9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5334E"/>
              </a:solidFill>
            </a:endParaRPr>
          </a:p>
        </p:txBody>
      </p:sp>
      <p:sp>
        <p:nvSpPr>
          <p:cNvPr id="25" name="Rectangle 24">
            <a:extLst>
              <a:ext uri="{FF2B5EF4-FFF2-40B4-BE49-F238E27FC236}">
                <a16:creationId xmlns:a16="http://schemas.microsoft.com/office/drawing/2014/main" id="{01F21BED-FDEC-48CB-9C69-778C9C125AB6}"/>
              </a:ext>
            </a:extLst>
          </p:cNvPr>
          <p:cNvSpPr>
            <a:spLocks noChangeAspect="1"/>
          </p:cNvSpPr>
          <p:nvPr/>
        </p:nvSpPr>
        <p:spPr>
          <a:xfrm>
            <a:off x="0" y="6648625"/>
            <a:ext cx="12192000" cy="209377"/>
          </a:xfrm>
          <a:prstGeom prst="rect">
            <a:avLst/>
          </a:prstGeom>
          <a:gradFill>
            <a:gsLst>
              <a:gs pos="0">
                <a:srgbClr val="9FCCE0"/>
              </a:gs>
              <a:gs pos="54000">
                <a:srgbClr val="5A7F9B"/>
              </a:gs>
              <a:gs pos="100000">
                <a:srgbClr val="05334E"/>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B1C68439-2203-A099-1F8C-40C01B1246CE}"/>
              </a:ext>
            </a:extLst>
          </p:cNvPr>
          <p:cNvSpPr txBox="1">
            <a:spLocks noChangeAspect="1"/>
          </p:cNvSpPr>
          <p:nvPr/>
        </p:nvSpPr>
        <p:spPr>
          <a:xfrm>
            <a:off x="556598" y="228458"/>
            <a:ext cx="11387752" cy="584775"/>
          </a:xfrm>
          <a:prstGeom prst="rect">
            <a:avLst/>
          </a:prstGeom>
          <a:noFill/>
          <a:ln>
            <a:noFill/>
          </a:ln>
        </p:spPr>
        <p:txBody>
          <a:bodyPr wrap="square" rtlCol="0">
            <a:spAutoFit/>
          </a:bodyPr>
          <a:lstStyle/>
          <a:p>
            <a:r>
              <a:rPr lang="en-US" sz="3200" b="1" dirty="0">
                <a:solidFill>
                  <a:schemeClr val="bg1"/>
                </a:solidFill>
                <a:latin typeface="Garamond" panose="02020404030301010803" pitchFamily="18" charset="0"/>
              </a:rPr>
              <a:t>Colorado </a:t>
            </a:r>
            <a:endParaRPr lang="en-US" sz="3200" dirty="0">
              <a:solidFill>
                <a:schemeClr val="bg1"/>
              </a:solidFill>
              <a:latin typeface="Garamond" panose="02020404030301010803" pitchFamily="18" charset="0"/>
            </a:endParaRPr>
          </a:p>
        </p:txBody>
      </p:sp>
      <p:sp>
        <p:nvSpPr>
          <p:cNvPr id="4" name="Rectangle 3">
            <a:extLst>
              <a:ext uri="{FF2B5EF4-FFF2-40B4-BE49-F238E27FC236}">
                <a16:creationId xmlns:a16="http://schemas.microsoft.com/office/drawing/2014/main" id="{F1040BAC-B725-02F1-22EA-1C7AF277E263}"/>
              </a:ext>
            </a:extLst>
          </p:cNvPr>
          <p:cNvSpPr/>
          <p:nvPr/>
        </p:nvSpPr>
        <p:spPr>
          <a:xfrm>
            <a:off x="9910355" y="6252754"/>
            <a:ext cx="627017" cy="3958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Subtitle 5">
            <a:extLst>
              <a:ext uri="{FF2B5EF4-FFF2-40B4-BE49-F238E27FC236}">
                <a16:creationId xmlns:a16="http://schemas.microsoft.com/office/drawing/2014/main" id="{BF36CEC8-CB17-582F-E500-1A5082CBC115}"/>
              </a:ext>
            </a:extLst>
          </p:cNvPr>
          <p:cNvSpPr txBox="1">
            <a:spLocks/>
          </p:cNvSpPr>
          <p:nvPr/>
        </p:nvSpPr>
        <p:spPr>
          <a:xfrm>
            <a:off x="556598" y="1229469"/>
            <a:ext cx="10964842" cy="4169381"/>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a:lstStyle>
          <a:p>
            <a:pPr marL="0" indent="0">
              <a:buClr>
                <a:srgbClr val="03324E"/>
              </a:buClr>
              <a:buSzPct val="115000"/>
              <a:buNone/>
            </a:pPr>
            <a:endParaRPr lang="en-US" dirty="0">
              <a:solidFill>
                <a:srgbClr val="333333"/>
              </a:solidFill>
              <a:latin typeface="Calibri" panose="020F0502020204030204" pitchFamily="34" charset="0"/>
              <a:cs typeface="Calibri" panose="020F0502020204030204" pitchFamily="34" charset="0"/>
            </a:endParaRP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 A resident trust is a trust that is administered in Colorado.</a:t>
            </a:r>
            <a:endParaRPr lang="en-US" sz="3200" dirty="0">
              <a:solidFill>
                <a:srgbClr val="080808"/>
              </a:solidFill>
              <a:latin typeface="Calibri"/>
              <a:cs typeface="Calibri"/>
            </a:endParaRPr>
          </a:p>
        </p:txBody>
      </p:sp>
      <p:grpSp>
        <p:nvGrpSpPr>
          <p:cNvPr id="19" name="Group 18">
            <a:extLst>
              <a:ext uri="{FF2B5EF4-FFF2-40B4-BE49-F238E27FC236}">
                <a16:creationId xmlns:a16="http://schemas.microsoft.com/office/drawing/2014/main" id="{09BBC450-4221-EDFB-C115-89AF57C3CC31}"/>
              </a:ext>
            </a:extLst>
          </p:cNvPr>
          <p:cNvGrpSpPr/>
          <p:nvPr/>
        </p:nvGrpSpPr>
        <p:grpSpPr>
          <a:xfrm flipH="1" flipV="1">
            <a:off x="106595" y="5451400"/>
            <a:ext cx="2665357" cy="1054436"/>
            <a:chOff x="1717964" y="2199759"/>
            <a:chExt cx="8530954" cy="3374914"/>
          </a:xfrm>
        </p:grpSpPr>
        <p:grpSp>
          <p:nvGrpSpPr>
            <p:cNvPr id="21" name="Group 20">
              <a:extLst>
                <a:ext uri="{FF2B5EF4-FFF2-40B4-BE49-F238E27FC236}">
                  <a16:creationId xmlns:a16="http://schemas.microsoft.com/office/drawing/2014/main" id="{5944E4A1-5EB9-3101-9751-22A8BAAE2E1E}"/>
                </a:ext>
              </a:extLst>
            </p:cNvPr>
            <p:cNvGrpSpPr/>
            <p:nvPr/>
          </p:nvGrpSpPr>
          <p:grpSpPr>
            <a:xfrm>
              <a:off x="1717964" y="2199759"/>
              <a:ext cx="8530954" cy="3374914"/>
              <a:chOff x="1717964" y="2199759"/>
              <a:chExt cx="8530954" cy="3374914"/>
            </a:xfrm>
          </p:grpSpPr>
          <p:sp>
            <p:nvSpPr>
              <p:cNvPr id="28" name="Hexagon 27">
                <a:extLst>
                  <a:ext uri="{FF2B5EF4-FFF2-40B4-BE49-F238E27FC236}">
                    <a16:creationId xmlns:a16="http://schemas.microsoft.com/office/drawing/2014/main" id="{44F7E8CF-54D7-82DB-A4BF-7EBF5FAF6BB3}"/>
                  </a:ext>
                </a:extLst>
              </p:cNvPr>
              <p:cNvSpPr/>
              <p:nvPr/>
            </p:nvSpPr>
            <p:spPr>
              <a:xfrm>
                <a:off x="3739568" y="2199759"/>
                <a:ext cx="2447636" cy="2216727"/>
              </a:xfrm>
              <a:prstGeom prst="hexagon">
                <a:avLst/>
              </a:prstGeom>
              <a:solidFill>
                <a:srgbClr val="D2D180"/>
              </a:solidFill>
              <a:ln>
                <a:solidFill>
                  <a:srgbClr val="D2D1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Hexagon 28">
                <a:extLst>
                  <a:ext uri="{FF2B5EF4-FFF2-40B4-BE49-F238E27FC236}">
                    <a16:creationId xmlns:a16="http://schemas.microsoft.com/office/drawing/2014/main" id="{01ADECDD-84D6-7375-0051-F1B6BDD0DB88}"/>
                  </a:ext>
                </a:extLst>
              </p:cNvPr>
              <p:cNvSpPr/>
              <p:nvPr/>
            </p:nvSpPr>
            <p:spPr>
              <a:xfrm>
                <a:off x="7801282" y="2205021"/>
                <a:ext cx="2447636" cy="2216727"/>
              </a:xfrm>
              <a:prstGeom prst="hexagon">
                <a:avLst/>
              </a:prstGeom>
              <a:solidFill>
                <a:srgbClr val="5A7F9B"/>
              </a:solidFill>
              <a:ln>
                <a:solidFill>
                  <a:srgbClr val="5A7F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Hexagon 29">
                <a:extLst>
                  <a:ext uri="{FF2B5EF4-FFF2-40B4-BE49-F238E27FC236}">
                    <a16:creationId xmlns:a16="http://schemas.microsoft.com/office/drawing/2014/main" id="{760B71CE-A75C-6169-FBA3-5DA06AFA493B}"/>
                  </a:ext>
                </a:extLst>
              </p:cNvPr>
              <p:cNvSpPr/>
              <p:nvPr/>
            </p:nvSpPr>
            <p:spPr>
              <a:xfrm>
                <a:off x="1717964" y="3357946"/>
                <a:ext cx="2447636" cy="2216727"/>
              </a:xfrm>
              <a:prstGeom prst="hexagon">
                <a:avLst/>
              </a:prstGeom>
              <a:solidFill>
                <a:srgbClr val="A09F2B"/>
              </a:solidFill>
              <a:ln>
                <a:solidFill>
                  <a:srgbClr val="A09F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Hexagon 30">
                <a:extLst>
                  <a:ext uri="{FF2B5EF4-FFF2-40B4-BE49-F238E27FC236}">
                    <a16:creationId xmlns:a16="http://schemas.microsoft.com/office/drawing/2014/main" id="{075A9B8E-CAD7-443A-B7F9-9BE874D03B7C}"/>
                  </a:ext>
                </a:extLst>
              </p:cNvPr>
              <p:cNvSpPr/>
              <p:nvPr/>
            </p:nvSpPr>
            <p:spPr>
              <a:xfrm>
                <a:off x="5761172" y="3357946"/>
                <a:ext cx="2447636" cy="2216727"/>
              </a:xfrm>
              <a:prstGeom prst="hexagon">
                <a:avLst/>
              </a:prstGeom>
              <a:solidFill>
                <a:srgbClr val="9FCCE0"/>
              </a:solidFill>
              <a:ln>
                <a:solidFill>
                  <a:srgbClr val="9FCC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Hexagon 21">
              <a:extLst>
                <a:ext uri="{FF2B5EF4-FFF2-40B4-BE49-F238E27FC236}">
                  <a16:creationId xmlns:a16="http://schemas.microsoft.com/office/drawing/2014/main" id="{E0AE1503-CA35-D3B7-74C6-913BE4A6DE41}"/>
                </a:ext>
              </a:extLst>
            </p:cNvPr>
            <p:cNvSpPr/>
            <p:nvPr/>
          </p:nvSpPr>
          <p:spPr>
            <a:xfrm>
              <a:off x="2031409" y="3691333"/>
              <a:ext cx="1802240" cy="1549951"/>
            </a:xfrm>
            <a:prstGeom prst="hexagon">
              <a:avLst/>
            </a:prstGeom>
            <a:solidFill>
              <a:srgbClr val="A09F2B"/>
            </a:solidFill>
            <a:ln>
              <a:solidFill>
                <a:srgbClr val="A09F2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00" dirty="0"/>
            </a:p>
          </p:txBody>
        </p:sp>
        <p:sp>
          <p:nvSpPr>
            <p:cNvPr id="24" name="Hexagon 23">
              <a:extLst>
                <a:ext uri="{FF2B5EF4-FFF2-40B4-BE49-F238E27FC236}">
                  <a16:creationId xmlns:a16="http://schemas.microsoft.com/office/drawing/2014/main" id="{46D8F1D6-923D-B878-8C79-0EE78632A086}"/>
                </a:ext>
              </a:extLst>
            </p:cNvPr>
            <p:cNvSpPr/>
            <p:nvPr/>
          </p:nvSpPr>
          <p:spPr>
            <a:xfrm>
              <a:off x="4040979" y="2533146"/>
              <a:ext cx="1802240" cy="1549951"/>
            </a:xfrm>
            <a:prstGeom prst="hexagon">
              <a:avLst/>
            </a:prstGeom>
            <a:solidFill>
              <a:srgbClr val="D2D180"/>
            </a:solidFill>
            <a:ln>
              <a:solidFill>
                <a:srgbClr val="D2D18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Hexagon 25">
              <a:extLst>
                <a:ext uri="{FF2B5EF4-FFF2-40B4-BE49-F238E27FC236}">
                  <a16:creationId xmlns:a16="http://schemas.microsoft.com/office/drawing/2014/main" id="{AA0F6F51-2BC6-9754-1B9B-89FCF29B6340}"/>
                </a:ext>
              </a:extLst>
            </p:cNvPr>
            <p:cNvSpPr/>
            <p:nvPr/>
          </p:nvSpPr>
          <p:spPr>
            <a:xfrm>
              <a:off x="6086910" y="3730633"/>
              <a:ext cx="1802240" cy="1549951"/>
            </a:xfrm>
            <a:prstGeom prst="hexagon">
              <a:avLst/>
            </a:prstGeom>
            <a:solidFill>
              <a:srgbClr val="9FCCE0"/>
            </a:solidFill>
            <a:ln>
              <a:solidFill>
                <a:srgbClr val="9FCCE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50" dirty="0"/>
            </a:p>
          </p:txBody>
        </p:sp>
        <p:sp>
          <p:nvSpPr>
            <p:cNvPr id="27" name="Hexagon 26">
              <a:extLst>
                <a:ext uri="{FF2B5EF4-FFF2-40B4-BE49-F238E27FC236}">
                  <a16:creationId xmlns:a16="http://schemas.microsoft.com/office/drawing/2014/main" id="{4A1D599B-B570-96A3-825B-5B83A69A68B0}"/>
                </a:ext>
              </a:extLst>
            </p:cNvPr>
            <p:cNvSpPr/>
            <p:nvPr/>
          </p:nvSpPr>
          <p:spPr>
            <a:xfrm>
              <a:off x="8123980" y="2582970"/>
              <a:ext cx="1802240" cy="1549951"/>
            </a:xfrm>
            <a:prstGeom prst="hexagon">
              <a:avLst/>
            </a:prstGeom>
            <a:solidFill>
              <a:srgbClr val="5A7F9B"/>
            </a:solidFill>
            <a:ln>
              <a:solidFill>
                <a:srgbClr val="5A7F9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87147785"/>
      </p:ext>
    </p:extLst>
  </p:cSld>
  <p:clrMapOvr>
    <a:masterClrMapping/>
  </p:clrMapOvr>
  <mc:AlternateContent xmlns:mc="http://schemas.openxmlformats.org/markup-compatibility/2006" xmlns:p14="http://schemas.microsoft.com/office/powerpoint/2010/main">
    <mc:Choice Requires="p14">
      <p:transition p14:dur="10" advClick="0" advTm="15000"/>
    </mc:Choice>
    <mc:Fallback xmlns="">
      <p:transition advClick="0" advTm="15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1E6BB272-8344-46C9-A7AE-7B2B8F5DF3B3}"/>
              </a:ext>
            </a:extLst>
          </p:cNvPr>
          <p:cNvGrpSpPr/>
          <p:nvPr/>
        </p:nvGrpSpPr>
        <p:grpSpPr>
          <a:xfrm>
            <a:off x="0" y="0"/>
            <a:ext cx="12192000" cy="1041692"/>
            <a:chOff x="109729" y="1295879"/>
            <a:chExt cx="12191999" cy="1364955"/>
          </a:xfrm>
        </p:grpSpPr>
        <p:pic>
          <p:nvPicPr>
            <p:cNvPr id="6" name="Picture 5" descr="A picture containing motorcycle, black, wall&#10;&#10;Description generated with very high confidence">
              <a:extLst>
                <a:ext uri="{FF2B5EF4-FFF2-40B4-BE49-F238E27FC236}">
                  <a16:creationId xmlns:a16="http://schemas.microsoft.com/office/drawing/2014/main" id="{1D5E1044-302F-4F2B-B788-43BD8E72098C}"/>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2446351" y="-1040739"/>
              <a:ext cx="1364950" cy="6038193"/>
            </a:xfrm>
            <a:prstGeom prst="rect">
              <a:avLst/>
            </a:prstGeom>
          </p:spPr>
        </p:pic>
        <p:pic>
          <p:nvPicPr>
            <p:cNvPr id="8" name="Picture 7" descr="A picture containing motorcycle, black, wall&#10;&#10;Description generated with very high confidence">
              <a:extLst>
                <a:ext uri="{FF2B5EF4-FFF2-40B4-BE49-F238E27FC236}">
                  <a16:creationId xmlns:a16="http://schemas.microsoft.com/office/drawing/2014/main" id="{6E1490E7-D9CB-444E-A51F-00DBED87EA43}"/>
                </a:ext>
              </a:extLst>
            </p:cNvPr>
            <p:cNvPicPr>
              <a:picLocks noChangeAspect="1"/>
            </p:cNvPicPr>
            <p:nvPr/>
          </p:nvPicPr>
          <p:blipFill rotWithShape="1">
            <a:blip r:embed="rId4" cstate="screen">
              <a:extLst>
                <a:ext uri="{BEBA8EAE-BF5A-486C-A8C5-ECC9F3942E4B}">
                  <a14:imgProps xmlns:a14="http://schemas.microsoft.com/office/drawing/2010/main">
                    <a14:imgLayer r:embed="rId5">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8542349" y="-1098545"/>
              <a:ext cx="1364955" cy="6153803"/>
            </a:xfrm>
            <a:prstGeom prst="rect">
              <a:avLst/>
            </a:prstGeom>
          </p:spPr>
        </p:pic>
      </p:grpSp>
      <p:sp>
        <p:nvSpPr>
          <p:cNvPr id="3" name="Rectangle 2">
            <a:extLst>
              <a:ext uri="{FF2B5EF4-FFF2-40B4-BE49-F238E27FC236}">
                <a16:creationId xmlns:a16="http://schemas.microsoft.com/office/drawing/2014/main" id="{C7C897A9-CA05-4ACF-8D8D-D0FC350678BC}"/>
              </a:ext>
            </a:extLst>
          </p:cNvPr>
          <p:cNvSpPr>
            <a:spLocks noChangeAspect="1"/>
          </p:cNvSpPr>
          <p:nvPr/>
        </p:nvSpPr>
        <p:spPr>
          <a:xfrm>
            <a:off x="0" y="2"/>
            <a:ext cx="12192000" cy="1048282"/>
          </a:xfrm>
          <a:prstGeom prst="rect">
            <a:avLst/>
          </a:prstGeom>
          <a:solidFill>
            <a:srgbClr val="05334E">
              <a:alpha val="9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5334E"/>
              </a:solidFill>
            </a:endParaRPr>
          </a:p>
        </p:txBody>
      </p:sp>
      <p:sp>
        <p:nvSpPr>
          <p:cNvPr id="25" name="Rectangle 24">
            <a:extLst>
              <a:ext uri="{FF2B5EF4-FFF2-40B4-BE49-F238E27FC236}">
                <a16:creationId xmlns:a16="http://schemas.microsoft.com/office/drawing/2014/main" id="{01F21BED-FDEC-48CB-9C69-778C9C125AB6}"/>
              </a:ext>
            </a:extLst>
          </p:cNvPr>
          <p:cNvSpPr>
            <a:spLocks noChangeAspect="1"/>
          </p:cNvSpPr>
          <p:nvPr/>
        </p:nvSpPr>
        <p:spPr>
          <a:xfrm>
            <a:off x="0" y="6648625"/>
            <a:ext cx="12192000" cy="209377"/>
          </a:xfrm>
          <a:prstGeom prst="rect">
            <a:avLst/>
          </a:prstGeom>
          <a:gradFill>
            <a:gsLst>
              <a:gs pos="0">
                <a:srgbClr val="9FCCE0"/>
              </a:gs>
              <a:gs pos="54000">
                <a:srgbClr val="5A7F9B"/>
              </a:gs>
              <a:gs pos="100000">
                <a:srgbClr val="05334E"/>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B1C68439-2203-A099-1F8C-40C01B1246CE}"/>
              </a:ext>
            </a:extLst>
          </p:cNvPr>
          <p:cNvSpPr txBox="1">
            <a:spLocks noChangeAspect="1"/>
          </p:cNvSpPr>
          <p:nvPr/>
        </p:nvSpPr>
        <p:spPr>
          <a:xfrm>
            <a:off x="556598" y="228458"/>
            <a:ext cx="11387752" cy="584775"/>
          </a:xfrm>
          <a:prstGeom prst="rect">
            <a:avLst/>
          </a:prstGeom>
          <a:noFill/>
          <a:ln>
            <a:noFill/>
          </a:ln>
        </p:spPr>
        <p:txBody>
          <a:bodyPr wrap="square" rtlCol="0">
            <a:spAutoFit/>
          </a:bodyPr>
          <a:lstStyle/>
          <a:p>
            <a:r>
              <a:rPr lang="en-US" sz="3200" b="1" dirty="0">
                <a:solidFill>
                  <a:schemeClr val="bg1"/>
                </a:solidFill>
                <a:latin typeface="Garamond" panose="02020404030301010803" pitchFamily="18" charset="0"/>
              </a:rPr>
              <a:t>Connecticut and Illinois – Settlor-Resident States with a twist</a:t>
            </a:r>
            <a:endParaRPr lang="en-US" sz="3200" dirty="0">
              <a:solidFill>
                <a:schemeClr val="bg1"/>
              </a:solidFill>
              <a:latin typeface="Garamond" panose="02020404030301010803" pitchFamily="18" charset="0"/>
            </a:endParaRPr>
          </a:p>
        </p:txBody>
      </p:sp>
      <p:sp>
        <p:nvSpPr>
          <p:cNvPr id="4" name="Rectangle 3">
            <a:extLst>
              <a:ext uri="{FF2B5EF4-FFF2-40B4-BE49-F238E27FC236}">
                <a16:creationId xmlns:a16="http://schemas.microsoft.com/office/drawing/2014/main" id="{F1040BAC-B725-02F1-22EA-1C7AF277E263}"/>
              </a:ext>
            </a:extLst>
          </p:cNvPr>
          <p:cNvSpPr/>
          <p:nvPr/>
        </p:nvSpPr>
        <p:spPr>
          <a:xfrm>
            <a:off x="9910355" y="6252754"/>
            <a:ext cx="627017" cy="3958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Subtitle 5">
            <a:extLst>
              <a:ext uri="{FF2B5EF4-FFF2-40B4-BE49-F238E27FC236}">
                <a16:creationId xmlns:a16="http://schemas.microsoft.com/office/drawing/2014/main" id="{BF36CEC8-CB17-582F-E500-1A5082CBC115}"/>
              </a:ext>
            </a:extLst>
          </p:cNvPr>
          <p:cNvSpPr txBox="1">
            <a:spLocks/>
          </p:cNvSpPr>
          <p:nvPr/>
        </p:nvSpPr>
        <p:spPr>
          <a:xfrm>
            <a:off x="556598" y="1229469"/>
            <a:ext cx="9980774" cy="4077498"/>
          </a:xfrm>
          <a:prstGeom prst="rect">
            <a:avLst/>
          </a:prstGeom>
        </p:spPr>
        <p:txBody>
          <a:bodyPr vert="horz" lIns="91440" tIns="45720" rIns="91440" bIns="45720" rtlCol="0">
            <a:normAutofit lnSpcReduction="10000"/>
          </a:bodyPr>
          <a:lst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a:lstStyle>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Both Connecticut and Illinois are also settlor-resident states, which determine residence of a trust based on where the settlor of the trust resided at the time that the trust was originally settled</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For both Connecticut and Illinois, an </a:t>
            </a:r>
            <a:r>
              <a:rPr lang="en-US" i="1" dirty="0">
                <a:solidFill>
                  <a:srgbClr val="333333"/>
                </a:solidFill>
                <a:latin typeface="Calibri" panose="020F0502020204030204" pitchFamily="34" charset="0"/>
                <a:cs typeface="Calibri" panose="020F0502020204030204" pitchFamily="34" charset="0"/>
              </a:rPr>
              <a:t>inter </a:t>
            </a:r>
            <a:r>
              <a:rPr lang="en-US" i="1" dirty="0" err="1">
                <a:solidFill>
                  <a:srgbClr val="333333"/>
                </a:solidFill>
                <a:latin typeface="Calibri" panose="020F0502020204030204" pitchFamily="34" charset="0"/>
                <a:cs typeface="Calibri" panose="020F0502020204030204" pitchFamily="34" charset="0"/>
              </a:rPr>
              <a:t>vivos</a:t>
            </a:r>
            <a:r>
              <a:rPr lang="en-US" i="1" dirty="0">
                <a:solidFill>
                  <a:srgbClr val="333333"/>
                </a:solidFill>
                <a:latin typeface="Calibri" panose="020F0502020204030204" pitchFamily="34" charset="0"/>
                <a:cs typeface="Calibri" panose="020F0502020204030204" pitchFamily="34" charset="0"/>
              </a:rPr>
              <a:t> </a:t>
            </a:r>
            <a:r>
              <a:rPr lang="en-US" dirty="0">
                <a:solidFill>
                  <a:srgbClr val="333333"/>
                </a:solidFill>
                <a:latin typeface="Calibri" panose="020F0502020204030204" pitchFamily="34" charset="0"/>
                <a:cs typeface="Calibri" panose="020F0502020204030204" pitchFamily="34" charset="0"/>
              </a:rPr>
              <a:t>trust established by a resident may avoid state income taxes so long as: </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neither the trustee nor any current beneficiaries reside within the state; and </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the trust doesn’t own any assets located within the state.</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In CT, even if an inter </a:t>
            </a:r>
            <a:r>
              <a:rPr lang="en-US" dirty="0" err="1">
                <a:solidFill>
                  <a:srgbClr val="333333"/>
                </a:solidFill>
                <a:latin typeface="Calibri" panose="020F0502020204030204" pitchFamily="34" charset="0"/>
                <a:cs typeface="Calibri" panose="020F0502020204030204" pitchFamily="34" charset="0"/>
              </a:rPr>
              <a:t>vivos</a:t>
            </a:r>
            <a:r>
              <a:rPr lang="en-US" dirty="0">
                <a:solidFill>
                  <a:srgbClr val="333333"/>
                </a:solidFill>
                <a:latin typeface="Calibri" panose="020F0502020204030204" pitchFamily="34" charset="0"/>
                <a:cs typeface="Calibri" panose="020F0502020204030204" pitchFamily="34" charset="0"/>
              </a:rPr>
              <a:t> trust is otherwise taxable, the trust’s taxable income will not include income allocable to a “nonresident noncontingent beneficiary” </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Connecticut and Illinois determined that each state would treat testamentary trusts differently, basically preventing trusts established under wills probated within their states from being treated as exempt from income tax on worldwide income </a:t>
            </a:r>
          </a:p>
          <a:p>
            <a:pPr marL="0" indent="0">
              <a:buClr>
                <a:srgbClr val="03324E"/>
              </a:buClr>
              <a:buSzPct val="115000"/>
              <a:buNone/>
            </a:pPr>
            <a:r>
              <a:rPr lang="en-US" dirty="0">
                <a:solidFill>
                  <a:srgbClr val="333333"/>
                </a:solidFill>
                <a:latin typeface="Calibri" panose="020F0502020204030204" pitchFamily="34" charset="0"/>
                <a:cs typeface="Calibri" panose="020F0502020204030204" pitchFamily="34" charset="0"/>
              </a:rPr>
              <a:t>  </a:t>
            </a:r>
          </a:p>
          <a:p>
            <a:pPr marL="0" indent="0">
              <a:buClr>
                <a:srgbClr val="03324E"/>
              </a:buClr>
              <a:buSzPct val="115000"/>
              <a:buNone/>
            </a:pPr>
            <a:endParaRPr lang="en-US" dirty="0">
              <a:solidFill>
                <a:srgbClr val="333333"/>
              </a:solidFill>
              <a:latin typeface="Calibri" panose="020F0502020204030204" pitchFamily="34" charset="0"/>
              <a:cs typeface="Calibri" panose="020F0502020204030204" pitchFamily="34" charset="0"/>
            </a:endParaRPr>
          </a:p>
          <a:p>
            <a:pPr>
              <a:buFont typeface="Wingdings" pitchFamily="2" charset="2"/>
              <a:buNone/>
            </a:pPr>
            <a:endParaRPr lang="en-US" sz="3100" dirty="0">
              <a:solidFill>
                <a:srgbClr val="080808"/>
              </a:solidFill>
              <a:latin typeface="Calibri"/>
              <a:cs typeface="Calibri"/>
            </a:endParaRPr>
          </a:p>
          <a:p>
            <a:endParaRPr lang="en-US" sz="3200" dirty="0">
              <a:solidFill>
                <a:srgbClr val="080808"/>
              </a:solidFill>
              <a:latin typeface="Calibri"/>
              <a:cs typeface="Calibri"/>
            </a:endParaRPr>
          </a:p>
        </p:txBody>
      </p:sp>
      <p:grpSp>
        <p:nvGrpSpPr>
          <p:cNvPr id="19" name="Group 18">
            <a:extLst>
              <a:ext uri="{FF2B5EF4-FFF2-40B4-BE49-F238E27FC236}">
                <a16:creationId xmlns:a16="http://schemas.microsoft.com/office/drawing/2014/main" id="{09BBC450-4221-EDFB-C115-89AF57C3CC31}"/>
              </a:ext>
            </a:extLst>
          </p:cNvPr>
          <p:cNvGrpSpPr/>
          <p:nvPr/>
        </p:nvGrpSpPr>
        <p:grpSpPr>
          <a:xfrm flipH="1" flipV="1">
            <a:off x="106595" y="5451400"/>
            <a:ext cx="2665357" cy="1054436"/>
            <a:chOff x="1717964" y="2199759"/>
            <a:chExt cx="8530954" cy="3374914"/>
          </a:xfrm>
        </p:grpSpPr>
        <p:grpSp>
          <p:nvGrpSpPr>
            <p:cNvPr id="21" name="Group 20">
              <a:extLst>
                <a:ext uri="{FF2B5EF4-FFF2-40B4-BE49-F238E27FC236}">
                  <a16:creationId xmlns:a16="http://schemas.microsoft.com/office/drawing/2014/main" id="{5944E4A1-5EB9-3101-9751-22A8BAAE2E1E}"/>
                </a:ext>
              </a:extLst>
            </p:cNvPr>
            <p:cNvGrpSpPr/>
            <p:nvPr/>
          </p:nvGrpSpPr>
          <p:grpSpPr>
            <a:xfrm>
              <a:off x="1717964" y="2199759"/>
              <a:ext cx="8530954" cy="3374914"/>
              <a:chOff x="1717964" y="2199759"/>
              <a:chExt cx="8530954" cy="3374914"/>
            </a:xfrm>
          </p:grpSpPr>
          <p:sp>
            <p:nvSpPr>
              <p:cNvPr id="28" name="Hexagon 27">
                <a:extLst>
                  <a:ext uri="{FF2B5EF4-FFF2-40B4-BE49-F238E27FC236}">
                    <a16:creationId xmlns:a16="http://schemas.microsoft.com/office/drawing/2014/main" id="{44F7E8CF-54D7-82DB-A4BF-7EBF5FAF6BB3}"/>
                  </a:ext>
                </a:extLst>
              </p:cNvPr>
              <p:cNvSpPr/>
              <p:nvPr/>
            </p:nvSpPr>
            <p:spPr>
              <a:xfrm>
                <a:off x="3739568" y="2199759"/>
                <a:ext cx="2447636" cy="2216727"/>
              </a:xfrm>
              <a:prstGeom prst="hexagon">
                <a:avLst/>
              </a:prstGeom>
              <a:solidFill>
                <a:srgbClr val="D2D180"/>
              </a:solidFill>
              <a:ln>
                <a:solidFill>
                  <a:srgbClr val="D2D1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Hexagon 28">
                <a:extLst>
                  <a:ext uri="{FF2B5EF4-FFF2-40B4-BE49-F238E27FC236}">
                    <a16:creationId xmlns:a16="http://schemas.microsoft.com/office/drawing/2014/main" id="{01ADECDD-84D6-7375-0051-F1B6BDD0DB88}"/>
                  </a:ext>
                </a:extLst>
              </p:cNvPr>
              <p:cNvSpPr/>
              <p:nvPr/>
            </p:nvSpPr>
            <p:spPr>
              <a:xfrm>
                <a:off x="7801282" y="2205021"/>
                <a:ext cx="2447636" cy="2216727"/>
              </a:xfrm>
              <a:prstGeom prst="hexagon">
                <a:avLst/>
              </a:prstGeom>
              <a:solidFill>
                <a:srgbClr val="5A7F9B"/>
              </a:solidFill>
              <a:ln>
                <a:solidFill>
                  <a:srgbClr val="5A7F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Hexagon 29">
                <a:extLst>
                  <a:ext uri="{FF2B5EF4-FFF2-40B4-BE49-F238E27FC236}">
                    <a16:creationId xmlns:a16="http://schemas.microsoft.com/office/drawing/2014/main" id="{760B71CE-A75C-6169-FBA3-5DA06AFA493B}"/>
                  </a:ext>
                </a:extLst>
              </p:cNvPr>
              <p:cNvSpPr/>
              <p:nvPr/>
            </p:nvSpPr>
            <p:spPr>
              <a:xfrm>
                <a:off x="1717964" y="3357946"/>
                <a:ext cx="2447636" cy="2216727"/>
              </a:xfrm>
              <a:prstGeom prst="hexagon">
                <a:avLst/>
              </a:prstGeom>
              <a:solidFill>
                <a:srgbClr val="A09F2B"/>
              </a:solidFill>
              <a:ln>
                <a:solidFill>
                  <a:srgbClr val="A09F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Hexagon 30">
                <a:extLst>
                  <a:ext uri="{FF2B5EF4-FFF2-40B4-BE49-F238E27FC236}">
                    <a16:creationId xmlns:a16="http://schemas.microsoft.com/office/drawing/2014/main" id="{075A9B8E-CAD7-443A-B7F9-9BE874D03B7C}"/>
                  </a:ext>
                </a:extLst>
              </p:cNvPr>
              <p:cNvSpPr/>
              <p:nvPr/>
            </p:nvSpPr>
            <p:spPr>
              <a:xfrm>
                <a:off x="5761172" y="3357946"/>
                <a:ext cx="2447636" cy="2216727"/>
              </a:xfrm>
              <a:prstGeom prst="hexagon">
                <a:avLst/>
              </a:prstGeom>
              <a:solidFill>
                <a:srgbClr val="9FCCE0"/>
              </a:solidFill>
              <a:ln>
                <a:solidFill>
                  <a:srgbClr val="9FCC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Hexagon 21">
              <a:extLst>
                <a:ext uri="{FF2B5EF4-FFF2-40B4-BE49-F238E27FC236}">
                  <a16:creationId xmlns:a16="http://schemas.microsoft.com/office/drawing/2014/main" id="{E0AE1503-CA35-D3B7-74C6-913BE4A6DE41}"/>
                </a:ext>
              </a:extLst>
            </p:cNvPr>
            <p:cNvSpPr/>
            <p:nvPr/>
          </p:nvSpPr>
          <p:spPr>
            <a:xfrm>
              <a:off x="2031409" y="3691333"/>
              <a:ext cx="1802240" cy="1549951"/>
            </a:xfrm>
            <a:prstGeom prst="hexagon">
              <a:avLst/>
            </a:prstGeom>
            <a:solidFill>
              <a:srgbClr val="A09F2B"/>
            </a:solidFill>
            <a:ln>
              <a:solidFill>
                <a:srgbClr val="A09F2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00" dirty="0"/>
            </a:p>
          </p:txBody>
        </p:sp>
        <p:sp>
          <p:nvSpPr>
            <p:cNvPr id="24" name="Hexagon 23">
              <a:extLst>
                <a:ext uri="{FF2B5EF4-FFF2-40B4-BE49-F238E27FC236}">
                  <a16:creationId xmlns:a16="http://schemas.microsoft.com/office/drawing/2014/main" id="{46D8F1D6-923D-B878-8C79-0EE78632A086}"/>
                </a:ext>
              </a:extLst>
            </p:cNvPr>
            <p:cNvSpPr/>
            <p:nvPr/>
          </p:nvSpPr>
          <p:spPr>
            <a:xfrm>
              <a:off x="4040979" y="2533146"/>
              <a:ext cx="1802240" cy="1549951"/>
            </a:xfrm>
            <a:prstGeom prst="hexagon">
              <a:avLst/>
            </a:prstGeom>
            <a:solidFill>
              <a:srgbClr val="D2D180"/>
            </a:solidFill>
            <a:ln>
              <a:solidFill>
                <a:srgbClr val="D2D18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Hexagon 25">
              <a:extLst>
                <a:ext uri="{FF2B5EF4-FFF2-40B4-BE49-F238E27FC236}">
                  <a16:creationId xmlns:a16="http://schemas.microsoft.com/office/drawing/2014/main" id="{AA0F6F51-2BC6-9754-1B9B-89FCF29B6340}"/>
                </a:ext>
              </a:extLst>
            </p:cNvPr>
            <p:cNvSpPr/>
            <p:nvPr/>
          </p:nvSpPr>
          <p:spPr>
            <a:xfrm>
              <a:off x="6086910" y="3730633"/>
              <a:ext cx="1802240" cy="1549951"/>
            </a:xfrm>
            <a:prstGeom prst="hexagon">
              <a:avLst/>
            </a:prstGeom>
            <a:solidFill>
              <a:srgbClr val="9FCCE0"/>
            </a:solidFill>
            <a:ln>
              <a:solidFill>
                <a:srgbClr val="9FCCE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50" dirty="0"/>
            </a:p>
          </p:txBody>
        </p:sp>
        <p:sp>
          <p:nvSpPr>
            <p:cNvPr id="27" name="Hexagon 26">
              <a:extLst>
                <a:ext uri="{FF2B5EF4-FFF2-40B4-BE49-F238E27FC236}">
                  <a16:creationId xmlns:a16="http://schemas.microsoft.com/office/drawing/2014/main" id="{4A1D599B-B570-96A3-825B-5B83A69A68B0}"/>
                </a:ext>
              </a:extLst>
            </p:cNvPr>
            <p:cNvSpPr/>
            <p:nvPr/>
          </p:nvSpPr>
          <p:spPr>
            <a:xfrm>
              <a:off x="8123980" y="2582970"/>
              <a:ext cx="1802240" cy="1549951"/>
            </a:xfrm>
            <a:prstGeom prst="hexagon">
              <a:avLst/>
            </a:prstGeom>
            <a:solidFill>
              <a:srgbClr val="5A7F9B"/>
            </a:solidFill>
            <a:ln>
              <a:solidFill>
                <a:srgbClr val="5A7F9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017501932"/>
      </p:ext>
    </p:extLst>
  </p:cSld>
  <p:clrMapOvr>
    <a:masterClrMapping/>
  </p:clrMapOvr>
  <mc:AlternateContent xmlns:mc="http://schemas.openxmlformats.org/markup-compatibility/2006" xmlns:p14="http://schemas.microsoft.com/office/powerpoint/2010/main">
    <mc:Choice Requires="p14">
      <p:transition p14:dur="10" advClick="0" advTm="15000"/>
    </mc:Choice>
    <mc:Fallback xmlns="">
      <p:transition advClick="0" advTm="15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1E6BB272-8344-46C9-A7AE-7B2B8F5DF3B3}"/>
              </a:ext>
            </a:extLst>
          </p:cNvPr>
          <p:cNvGrpSpPr/>
          <p:nvPr/>
        </p:nvGrpSpPr>
        <p:grpSpPr>
          <a:xfrm>
            <a:off x="0" y="0"/>
            <a:ext cx="12192000" cy="1041692"/>
            <a:chOff x="109729" y="1295879"/>
            <a:chExt cx="12191999" cy="1364955"/>
          </a:xfrm>
        </p:grpSpPr>
        <p:pic>
          <p:nvPicPr>
            <p:cNvPr id="6" name="Picture 5" descr="A picture containing motorcycle, black, wall&#10;&#10;Description generated with very high confidence">
              <a:extLst>
                <a:ext uri="{FF2B5EF4-FFF2-40B4-BE49-F238E27FC236}">
                  <a16:creationId xmlns:a16="http://schemas.microsoft.com/office/drawing/2014/main" id="{1D5E1044-302F-4F2B-B788-43BD8E72098C}"/>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2446351" y="-1040739"/>
              <a:ext cx="1364950" cy="6038193"/>
            </a:xfrm>
            <a:prstGeom prst="rect">
              <a:avLst/>
            </a:prstGeom>
          </p:spPr>
        </p:pic>
        <p:pic>
          <p:nvPicPr>
            <p:cNvPr id="8" name="Picture 7" descr="A picture containing motorcycle, black, wall&#10;&#10;Description generated with very high confidence">
              <a:extLst>
                <a:ext uri="{FF2B5EF4-FFF2-40B4-BE49-F238E27FC236}">
                  <a16:creationId xmlns:a16="http://schemas.microsoft.com/office/drawing/2014/main" id="{6E1490E7-D9CB-444E-A51F-00DBED87EA43}"/>
                </a:ext>
              </a:extLst>
            </p:cNvPr>
            <p:cNvPicPr>
              <a:picLocks noChangeAspect="1"/>
            </p:cNvPicPr>
            <p:nvPr/>
          </p:nvPicPr>
          <p:blipFill rotWithShape="1">
            <a:blip r:embed="rId4" cstate="screen">
              <a:extLst>
                <a:ext uri="{BEBA8EAE-BF5A-486C-A8C5-ECC9F3942E4B}">
                  <a14:imgProps xmlns:a14="http://schemas.microsoft.com/office/drawing/2010/main">
                    <a14:imgLayer r:embed="rId5">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8542349" y="-1098545"/>
              <a:ext cx="1364955" cy="6153803"/>
            </a:xfrm>
            <a:prstGeom prst="rect">
              <a:avLst/>
            </a:prstGeom>
          </p:spPr>
        </p:pic>
      </p:grpSp>
      <p:sp>
        <p:nvSpPr>
          <p:cNvPr id="3" name="Rectangle 2">
            <a:extLst>
              <a:ext uri="{FF2B5EF4-FFF2-40B4-BE49-F238E27FC236}">
                <a16:creationId xmlns:a16="http://schemas.microsoft.com/office/drawing/2014/main" id="{C7C897A9-CA05-4ACF-8D8D-D0FC350678BC}"/>
              </a:ext>
            </a:extLst>
          </p:cNvPr>
          <p:cNvSpPr>
            <a:spLocks noChangeAspect="1"/>
          </p:cNvSpPr>
          <p:nvPr/>
        </p:nvSpPr>
        <p:spPr>
          <a:xfrm>
            <a:off x="0" y="2"/>
            <a:ext cx="12192000" cy="1048282"/>
          </a:xfrm>
          <a:prstGeom prst="rect">
            <a:avLst/>
          </a:prstGeom>
          <a:solidFill>
            <a:srgbClr val="05334E">
              <a:alpha val="9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5334E"/>
              </a:solidFill>
            </a:endParaRPr>
          </a:p>
        </p:txBody>
      </p:sp>
      <p:sp>
        <p:nvSpPr>
          <p:cNvPr id="25" name="Rectangle 24">
            <a:extLst>
              <a:ext uri="{FF2B5EF4-FFF2-40B4-BE49-F238E27FC236}">
                <a16:creationId xmlns:a16="http://schemas.microsoft.com/office/drawing/2014/main" id="{01F21BED-FDEC-48CB-9C69-778C9C125AB6}"/>
              </a:ext>
            </a:extLst>
          </p:cNvPr>
          <p:cNvSpPr>
            <a:spLocks noChangeAspect="1"/>
          </p:cNvSpPr>
          <p:nvPr/>
        </p:nvSpPr>
        <p:spPr>
          <a:xfrm>
            <a:off x="0" y="6648625"/>
            <a:ext cx="12192000" cy="209377"/>
          </a:xfrm>
          <a:prstGeom prst="rect">
            <a:avLst/>
          </a:prstGeom>
          <a:gradFill>
            <a:gsLst>
              <a:gs pos="0">
                <a:srgbClr val="9FCCE0"/>
              </a:gs>
              <a:gs pos="54000">
                <a:srgbClr val="5A7F9B"/>
              </a:gs>
              <a:gs pos="100000">
                <a:srgbClr val="05334E"/>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B1C68439-2203-A099-1F8C-40C01B1246CE}"/>
              </a:ext>
            </a:extLst>
          </p:cNvPr>
          <p:cNvSpPr txBox="1">
            <a:spLocks noChangeAspect="1"/>
          </p:cNvSpPr>
          <p:nvPr/>
        </p:nvSpPr>
        <p:spPr>
          <a:xfrm>
            <a:off x="556598" y="228458"/>
            <a:ext cx="11387752" cy="584775"/>
          </a:xfrm>
          <a:prstGeom prst="rect">
            <a:avLst/>
          </a:prstGeom>
          <a:noFill/>
          <a:ln>
            <a:noFill/>
          </a:ln>
        </p:spPr>
        <p:txBody>
          <a:bodyPr wrap="square" rtlCol="0">
            <a:spAutoFit/>
          </a:bodyPr>
          <a:lstStyle/>
          <a:p>
            <a:r>
              <a:rPr lang="en-US" sz="3200" b="1" dirty="0">
                <a:solidFill>
                  <a:schemeClr val="bg1"/>
                </a:solidFill>
                <a:latin typeface="Garamond" panose="02020404030301010803" pitchFamily="18" charset="0"/>
              </a:rPr>
              <a:t>Massachusetts </a:t>
            </a:r>
            <a:endParaRPr lang="en-US" sz="3200" dirty="0">
              <a:solidFill>
                <a:schemeClr val="bg1"/>
              </a:solidFill>
              <a:latin typeface="Garamond" panose="02020404030301010803" pitchFamily="18" charset="0"/>
            </a:endParaRPr>
          </a:p>
        </p:txBody>
      </p:sp>
      <p:sp>
        <p:nvSpPr>
          <p:cNvPr id="4" name="Rectangle 3">
            <a:extLst>
              <a:ext uri="{FF2B5EF4-FFF2-40B4-BE49-F238E27FC236}">
                <a16:creationId xmlns:a16="http://schemas.microsoft.com/office/drawing/2014/main" id="{F1040BAC-B725-02F1-22EA-1C7AF277E263}"/>
              </a:ext>
            </a:extLst>
          </p:cNvPr>
          <p:cNvSpPr/>
          <p:nvPr/>
        </p:nvSpPr>
        <p:spPr>
          <a:xfrm>
            <a:off x="9910355" y="6252754"/>
            <a:ext cx="627017" cy="3958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Subtitle 5">
            <a:extLst>
              <a:ext uri="{FF2B5EF4-FFF2-40B4-BE49-F238E27FC236}">
                <a16:creationId xmlns:a16="http://schemas.microsoft.com/office/drawing/2014/main" id="{BF36CEC8-CB17-582F-E500-1A5082CBC115}"/>
              </a:ext>
            </a:extLst>
          </p:cNvPr>
          <p:cNvSpPr txBox="1">
            <a:spLocks/>
          </p:cNvSpPr>
          <p:nvPr/>
        </p:nvSpPr>
        <p:spPr>
          <a:xfrm>
            <a:off x="556598" y="1229469"/>
            <a:ext cx="10964842" cy="4169381"/>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a:lstStyle>
          <a:p>
            <a:pPr marL="0" indent="0">
              <a:buClr>
                <a:srgbClr val="03324E"/>
              </a:buClr>
              <a:buSzPct val="115000"/>
              <a:buNone/>
            </a:pPr>
            <a:r>
              <a:rPr lang="en-US" dirty="0">
                <a:solidFill>
                  <a:srgbClr val="333333"/>
                </a:solidFill>
                <a:latin typeface="Calibri" panose="020F0502020204030204" pitchFamily="34" charset="0"/>
                <a:cs typeface="Calibri" panose="020F0502020204030204" pitchFamily="34" charset="0"/>
              </a:rPr>
              <a:t>A resident trust may be one of two types.</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 It may be a testamentary trust — a trust under the will of an individual who died an inhabitant of Massachusetts.  </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Alternatively, it may be an inter </a:t>
            </a:r>
            <a:r>
              <a:rPr lang="en-US" dirty="0" err="1">
                <a:solidFill>
                  <a:srgbClr val="333333"/>
                </a:solidFill>
                <a:latin typeface="Calibri" panose="020F0502020204030204" pitchFamily="34" charset="0"/>
                <a:cs typeface="Calibri" panose="020F0502020204030204" pitchFamily="34" charset="0"/>
              </a:rPr>
              <a:t>vivos</a:t>
            </a:r>
            <a:r>
              <a:rPr lang="en-US" dirty="0">
                <a:solidFill>
                  <a:srgbClr val="333333"/>
                </a:solidFill>
                <a:latin typeface="Calibri" panose="020F0502020204030204" pitchFamily="34" charset="0"/>
                <a:cs typeface="Calibri" panose="020F0502020204030204" pitchFamily="34" charset="0"/>
              </a:rPr>
              <a:t> trust— a trust created during the life of the grantor. To subject an inter </a:t>
            </a:r>
            <a:r>
              <a:rPr lang="en-US" dirty="0" err="1">
                <a:solidFill>
                  <a:srgbClr val="333333"/>
                </a:solidFill>
                <a:latin typeface="Calibri" panose="020F0502020204030204" pitchFamily="34" charset="0"/>
                <a:cs typeface="Calibri" panose="020F0502020204030204" pitchFamily="34" charset="0"/>
              </a:rPr>
              <a:t>vivos</a:t>
            </a:r>
            <a:r>
              <a:rPr lang="en-US" dirty="0">
                <a:solidFill>
                  <a:srgbClr val="333333"/>
                </a:solidFill>
                <a:latin typeface="Calibri" panose="020F0502020204030204" pitchFamily="34" charset="0"/>
                <a:cs typeface="Calibri" panose="020F0502020204030204" pitchFamily="34" charset="0"/>
              </a:rPr>
              <a:t> trust to the taxing jurisdiction of Massachusetts, the following conditions must exist: </a:t>
            </a:r>
          </a:p>
          <a:p>
            <a:pPr marL="502920" lvl="1" indent="-228600">
              <a:buClr>
                <a:srgbClr val="03324E"/>
              </a:buClr>
              <a:buSzPct val="115000"/>
              <a:buFont typeface="Calibri" panose="020F0502020204030204" pitchFamily="34" charset="0"/>
              <a:buChar char="&gt;"/>
            </a:pPr>
            <a:r>
              <a:rPr lang="en-US" sz="1900" dirty="0">
                <a:solidFill>
                  <a:srgbClr val="333333"/>
                </a:solidFill>
                <a:latin typeface="Calibri" panose="020F0502020204030204" pitchFamily="34" charset="0"/>
                <a:cs typeface="Calibri" panose="020F0502020204030204" pitchFamily="34" charset="0"/>
              </a:rPr>
              <a:t>the trustee or other fiduciary, or at least one of them, is a Massachusetts inhabitant, and:</a:t>
            </a:r>
          </a:p>
          <a:p>
            <a:pPr marL="777240" lvl="2" indent="-228600">
              <a:buClr>
                <a:srgbClr val="03324E"/>
              </a:buClr>
              <a:buSzPct val="115000"/>
              <a:buFont typeface="Calibri" panose="020F0502020204030204" pitchFamily="34" charset="0"/>
              <a:buChar char="&gt;"/>
            </a:pPr>
            <a:r>
              <a:rPr lang="en-US" sz="1900" dirty="0">
                <a:solidFill>
                  <a:srgbClr val="333333"/>
                </a:solidFill>
                <a:latin typeface="Calibri" panose="020F0502020204030204" pitchFamily="34" charset="0"/>
                <a:cs typeface="Calibri" panose="020F0502020204030204" pitchFamily="34" charset="0"/>
              </a:rPr>
              <a:t>The grantor, or at least one of them, was a Massachusetts inhabitant when the trust was created; or</a:t>
            </a:r>
          </a:p>
          <a:p>
            <a:pPr marL="777240" lvl="2" indent="-228600">
              <a:buClr>
                <a:srgbClr val="03324E"/>
              </a:buClr>
              <a:buSzPct val="115000"/>
              <a:buFont typeface="Calibri" panose="020F0502020204030204" pitchFamily="34" charset="0"/>
              <a:buChar char="&gt;"/>
            </a:pPr>
            <a:r>
              <a:rPr lang="en-US" sz="1900" dirty="0">
                <a:solidFill>
                  <a:srgbClr val="333333"/>
                </a:solidFill>
                <a:latin typeface="Calibri" panose="020F0502020204030204" pitchFamily="34" charset="0"/>
                <a:cs typeface="Calibri" panose="020F0502020204030204" pitchFamily="34" charset="0"/>
              </a:rPr>
              <a:t>The grantor, or at least one of them, resided in Massachusetts during any part of the year for which the income is computed; or</a:t>
            </a:r>
          </a:p>
          <a:p>
            <a:pPr marL="777240" lvl="2" indent="-228600">
              <a:buClr>
                <a:srgbClr val="03324E"/>
              </a:buClr>
              <a:buSzPct val="115000"/>
              <a:buFont typeface="Calibri" panose="020F0502020204030204" pitchFamily="34" charset="0"/>
              <a:buChar char="&gt;"/>
            </a:pPr>
            <a:r>
              <a:rPr lang="en-US" sz="1900" dirty="0">
                <a:solidFill>
                  <a:srgbClr val="333333"/>
                </a:solidFill>
                <a:latin typeface="Calibri" panose="020F0502020204030204" pitchFamily="34" charset="0"/>
                <a:cs typeface="Calibri" panose="020F0502020204030204" pitchFamily="34" charset="0"/>
              </a:rPr>
              <a:t>The grantor or at least one of them, died a Massachusetts inhabitant</a:t>
            </a:r>
            <a:endParaRPr lang="en-US" sz="1900" dirty="0">
              <a:solidFill>
                <a:srgbClr val="080808"/>
              </a:solidFill>
              <a:latin typeface="Calibri"/>
              <a:cs typeface="Calibri"/>
            </a:endParaRPr>
          </a:p>
          <a:p>
            <a:endParaRPr lang="en-US" sz="3200" dirty="0">
              <a:solidFill>
                <a:srgbClr val="080808"/>
              </a:solidFill>
              <a:latin typeface="Calibri"/>
              <a:cs typeface="Calibri"/>
            </a:endParaRPr>
          </a:p>
        </p:txBody>
      </p:sp>
      <p:grpSp>
        <p:nvGrpSpPr>
          <p:cNvPr id="19" name="Group 18">
            <a:extLst>
              <a:ext uri="{FF2B5EF4-FFF2-40B4-BE49-F238E27FC236}">
                <a16:creationId xmlns:a16="http://schemas.microsoft.com/office/drawing/2014/main" id="{09BBC450-4221-EDFB-C115-89AF57C3CC31}"/>
              </a:ext>
            </a:extLst>
          </p:cNvPr>
          <p:cNvGrpSpPr/>
          <p:nvPr/>
        </p:nvGrpSpPr>
        <p:grpSpPr>
          <a:xfrm flipH="1" flipV="1">
            <a:off x="106595" y="5451400"/>
            <a:ext cx="2665357" cy="1054436"/>
            <a:chOff x="1717964" y="2199759"/>
            <a:chExt cx="8530954" cy="3374914"/>
          </a:xfrm>
        </p:grpSpPr>
        <p:grpSp>
          <p:nvGrpSpPr>
            <p:cNvPr id="21" name="Group 20">
              <a:extLst>
                <a:ext uri="{FF2B5EF4-FFF2-40B4-BE49-F238E27FC236}">
                  <a16:creationId xmlns:a16="http://schemas.microsoft.com/office/drawing/2014/main" id="{5944E4A1-5EB9-3101-9751-22A8BAAE2E1E}"/>
                </a:ext>
              </a:extLst>
            </p:cNvPr>
            <p:cNvGrpSpPr/>
            <p:nvPr/>
          </p:nvGrpSpPr>
          <p:grpSpPr>
            <a:xfrm>
              <a:off x="1717964" y="2199759"/>
              <a:ext cx="8530954" cy="3374914"/>
              <a:chOff x="1717964" y="2199759"/>
              <a:chExt cx="8530954" cy="3374914"/>
            </a:xfrm>
          </p:grpSpPr>
          <p:sp>
            <p:nvSpPr>
              <p:cNvPr id="28" name="Hexagon 27">
                <a:extLst>
                  <a:ext uri="{FF2B5EF4-FFF2-40B4-BE49-F238E27FC236}">
                    <a16:creationId xmlns:a16="http://schemas.microsoft.com/office/drawing/2014/main" id="{44F7E8CF-54D7-82DB-A4BF-7EBF5FAF6BB3}"/>
                  </a:ext>
                </a:extLst>
              </p:cNvPr>
              <p:cNvSpPr/>
              <p:nvPr/>
            </p:nvSpPr>
            <p:spPr>
              <a:xfrm>
                <a:off x="3739568" y="2199759"/>
                <a:ext cx="2447636" cy="2216727"/>
              </a:xfrm>
              <a:prstGeom prst="hexagon">
                <a:avLst/>
              </a:prstGeom>
              <a:solidFill>
                <a:srgbClr val="D2D180"/>
              </a:solidFill>
              <a:ln>
                <a:solidFill>
                  <a:srgbClr val="D2D1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Hexagon 28">
                <a:extLst>
                  <a:ext uri="{FF2B5EF4-FFF2-40B4-BE49-F238E27FC236}">
                    <a16:creationId xmlns:a16="http://schemas.microsoft.com/office/drawing/2014/main" id="{01ADECDD-84D6-7375-0051-F1B6BDD0DB88}"/>
                  </a:ext>
                </a:extLst>
              </p:cNvPr>
              <p:cNvSpPr/>
              <p:nvPr/>
            </p:nvSpPr>
            <p:spPr>
              <a:xfrm>
                <a:off x="7801282" y="2205021"/>
                <a:ext cx="2447636" cy="2216727"/>
              </a:xfrm>
              <a:prstGeom prst="hexagon">
                <a:avLst/>
              </a:prstGeom>
              <a:solidFill>
                <a:srgbClr val="5A7F9B"/>
              </a:solidFill>
              <a:ln>
                <a:solidFill>
                  <a:srgbClr val="5A7F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Hexagon 29">
                <a:extLst>
                  <a:ext uri="{FF2B5EF4-FFF2-40B4-BE49-F238E27FC236}">
                    <a16:creationId xmlns:a16="http://schemas.microsoft.com/office/drawing/2014/main" id="{760B71CE-A75C-6169-FBA3-5DA06AFA493B}"/>
                  </a:ext>
                </a:extLst>
              </p:cNvPr>
              <p:cNvSpPr/>
              <p:nvPr/>
            </p:nvSpPr>
            <p:spPr>
              <a:xfrm>
                <a:off x="1717964" y="3357946"/>
                <a:ext cx="2447636" cy="2216727"/>
              </a:xfrm>
              <a:prstGeom prst="hexagon">
                <a:avLst/>
              </a:prstGeom>
              <a:solidFill>
                <a:srgbClr val="A09F2B"/>
              </a:solidFill>
              <a:ln>
                <a:solidFill>
                  <a:srgbClr val="A09F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Hexagon 30">
                <a:extLst>
                  <a:ext uri="{FF2B5EF4-FFF2-40B4-BE49-F238E27FC236}">
                    <a16:creationId xmlns:a16="http://schemas.microsoft.com/office/drawing/2014/main" id="{075A9B8E-CAD7-443A-B7F9-9BE874D03B7C}"/>
                  </a:ext>
                </a:extLst>
              </p:cNvPr>
              <p:cNvSpPr/>
              <p:nvPr/>
            </p:nvSpPr>
            <p:spPr>
              <a:xfrm>
                <a:off x="5761172" y="3357946"/>
                <a:ext cx="2447636" cy="2216727"/>
              </a:xfrm>
              <a:prstGeom prst="hexagon">
                <a:avLst/>
              </a:prstGeom>
              <a:solidFill>
                <a:srgbClr val="9FCCE0"/>
              </a:solidFill>
              <a:ln>
                <a:solidFill>
                  <a:srgbClr val="9FCC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Hexagon 21">
              <a:extLst>
                <a:ext uri="{FF2B5EF4-FFF2-40B4-BE49-F238E27FC236}">
                  <a16:creationId xmlns:a16="http://schemas.microsoft.com/office/drawing/2014/main" id="{E0AE1503-CA35-D3B7-74C6-913BE4A6DE41}"/>
                </a:ext>
              </a:extLst>
            </p:cNvPr>
            <p:cNvSpPr/>
            <p:nvPr/>
          </p:nvSpPr>
          <p:spPr>
            <a:xfrm>
              <a:off x="2031409" y="3691333"/>
              <a:ext cx="1802240" cy="1549951"/>
            </a:xfrm>
            <a:prstGeom prst="hexagon">
              <a:avLst/>
            </a:prstGeom>
            <a:solidFill>
              <a:srgbClr val="A09F2B"/>
            </a:solidFill>
            <a:ln>
              <a:solidFill>
                <a:srgbClr val="A09F2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00" dirty="0"/>
            </a:p>
          </p:txBody>
        </p:sp>
        <p:sp>
          <p:nvSpPr>
            <p:cNvPr id="24" name="Hexagon 23">
              <a:extLst>
                <a:ext uri="{FF2B5EF4-FFF2-40B4-BE49-F238E27FC236}">
                  <a16:creationId xmlns:a16="http://schemas.microsoft.com/office/drawing/2014/main" id="{46D8F1D6-923D-B878-8C79-0EE78632A086}"/>
                </a:ext>
              </a:extLst>
            </p:cNvPr>
            <p:cNvSpPr/>
            <p:nvPr/>
          </p:nvSpPr>
          <p:spPr>
            <a:xfrm>
              <a:off x="4040979" y="2533146"/>
              <a:ext cx="1802240" cy="1549951"/>
            </a:xfrm>
            <a:prstGeom prst="hexagon">
              <a:avLst/>
            </a:prstGeom>
            <a:solidFill>
              <a:srgbClr val="D2D180"/>
            </a:solidFill>
            <a:ln>
              <a:solidFill>
                <a:srgbClr val="D2D18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Hexagon 25">
              <a:extLst>
                <a:ext uri="{FF2B5EF4-FFF2-40B4-BE49-F238E27FC236}">
                  <a16:creationId xmlns:a16="http://schemas.microsoft.com/office/drawing/2014/main" id="{AA0F6F51-2BC6-9754-1B9B-89FCF29B6340}"/>
                </a:ext>
              </a:extLst>
            </p:cNvPr>
            <p:cNvSpPr/>
            <p:nvPr/>
          </p:nvSpPr>
          <p:spPr>
            <a:xfrm>
              <a:off x="6086910" y="3730633"/>
              <a:ext cx="1802240" cy="1549951"/>
            </a:xfrm>
            <a:prstGeom prst="hexagon">
              <a:avLst/>
            </a:prstGeom>
            <a:solidFill>
              <a:srgbClr val="9FCCE0"/>
            </a:solidFill>
            <a:ln>
              <a:solidFill>
                <a:srgbClr val="9FCCE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50" dirty="0"/>
            </a:p>
          </p:txBody>
        </p:sp>
        <p:sp>
          <p:nvSpPr>
            <p:cNvPr id="27" name="Hexagon 26">
              <a:extLst>
                <a:ext uri="{FF2B5EF4-FFF2-40B4-BE49-F238E27FC236}">
                  <a16:creationId xmlns:a16="http://schemas.microsoft.com/office/drawing/2014/main" id="{4A1D599B-B570-96A3-825B-5B83A69A68B0}"/>
                </a:ext>
              </a:extLst>
            </p:cNvPr>
            <p:cNvSpPr/>
            <p:nvPr/>
          </p:nvSpPr>
          <p:spPr>
            <a:xfrm>
              <a:off x="8123980" y="2582970"/>
              <a:ext cx="1802240" cy="1549951"/>
            </a:xfrm>
            <a:prstGeom prst="hexagon">
              <a:avLst/>
            </a:prstGeom>
            <a:solidFill>
              <a:srgbClr val="5A7F9B"/>
            </a:solidFill>
            <a:ln>
              <a:solidFill>
                <a:srgbClr val="5A7F9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703487310"/>
      </p:ext>
    </p:extLst>
  </p:cSld>
  <p:clrMapOvr>
    <a:masterClrMapping/>
  </p:clrMapOvr>
  <mc:AlternateContent xmlns:mc="http://schemas.openxmlformats.org/markup-compatibility/2006" xmlns:p14="http://schemas.microsoft.com/office/powerpoint/2010/main">
    <mc:Choice Requires="p14">
      <p:transition p14:dur="10" advClick="0" advTm="15000"/>
    </mc:Choice>
    <mc:Fallback xmlns="">
      <p:transition advClick="0" advTm="15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1E6BB272-8344-46C9-A7AE-7B2B8F5DF3B3}"/>
              </a:ext>
            </a:extLst>
          </p:cNvPr>
          <p:cNvGrpSpPr/>
          <p:nvPr/>
        </p:nvGrpSpPr>
        <p:grpSpPr>
          <a:xfrm>
            <a:off x="0" y="0"/>
            <a:ext cx="12192000" cy="1041692"/>
            <a:chOff x="109729" y="1295879"/>
            <a:chExt cx="12191999" cy="1364955"/>
          </a:xfrm>
        </p:grpSpPr>
        <p:pic>
          <p:nvPicPr>
            <p:cNvPr id="6" name="Picture 5" descr="A picture containing motorcycle, black, wall&#10;&#10;Description generated with very high confidence">
              <a:extLst>
                <a:ext uri="{FF2B5EF4-FFF2-40B4-BE49-F238E27FC236}">
                  <a16:creationId xmlns:a16="http://schemas.microsoft.com/office/drawing/2014/main" id="{1D5E1044-302F-4F2B-B788-43BD8E72098C}"/>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2446351" y="-1040739"/>
              <a:ext cx="1364950" cy="6038193"/>
            </a:xfrm>
            <a:prstGeom prst="rect">
              <a:avLst/>
            </a:prstGeom>
          </p:spPr>
        </p:pic>
        <p:pic>
          <p:nvPicPr>
            <p:cNvPr id="8" name="Picture 7" descr="A picture containing motorcycle, black, wall&#10;&#10;Description generated with very high confidence">
              <a:extLst>
                <a:ext uri="{FF2B5EF4-FFF2-40B4-BE49-F238E27FC236}">
                  <a16:creationId xmlns:a16="http://schemas.microsoft.com/office/drawing/2014/main" id="{6E1490E7-D9CB-444E-A51F-00DBED87EA43}"/>
                </a:ext>
              </a:extLst>
            </p:cNvPr>
            <p:cNvPicPr>
              <a:picLocks noChangeAspect="1"/>
            </p:cNvPicPr>
            <p:nvPr/>
          </p:nvPicPr>
          <p:blipFill rotWithShape="1">
            <a:blip r:embed="rId4" cstate="screen">
              <a:extLst>
                <a:ext uri="{BEBA8EAE-BF5A-486C-A8C5-ECC9F3942E4B}">
                  <a14:imgProps xmlns:a14="http://schemas.microsoft.com/office/drawing/2010/main">
                    <a14:imgLayer r:embed="rId5">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8542349" y="-1098545"/>
              <a:ext cx="1364955" cy="6153803"/>
            </a:xfrm>
            <a:prstGeom prst="rect">
              <a:avLst/>
            </a:prstGeom>
          </p:spPr>
        </p:pic>
      </p:grpSp>
      <p:sp>
        <p:nvSpPr>
          <p:cNvPr id="3" name="Rectangle 2">
            <a:extLst>
              <a:ext uri="{FF2B5EF4-FFF2-40B4-BE49-F238E27FC236}">
                <a16:creationId xmlns:a16="http://schemas.microsoft.com/office/drawing/2014/main" id="{C7C897A9-CA05-4ACF-8D8D-D0FC350678BC}"/>
              </a:ext>
            </a:extLst>
          </p:cNvPr>
          <p:cNvSpPr>
            <a:spLocks noChangeAspect="1"/>
          </p:cNvSpPr>
          <p:nvPr/>
        </p:nvSpPr>
        <p:spPr>
          <a:xfrm>
            <a:off x="0" y="2"/>
            <a:ext cx="12192000" cy="1048282"/>
          </a:xfrm>
          <a:prstGeom prst="rect">
            <a:avLst/>
          </a:prstGeom>
          <a:solidFill>
            <a:srgbClr val="05334E">
              <a:alpha val="9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5334E"/>
              </a:solidFill>
            </a:endParaRPr>
          </a:p>
        </p:txBody>
      </p:sp>
      <p:sp>
        <p:nvSpPr>
          <p:cNvPr id="25" name="Rectangle 24">
            <a:extLst>
              <a:ext uri="{FF2B5EF4-FFF2-40B4-BE49-F238E27FC236}">
                <a16:creationId xmlns:a16="http://schemas.microsoft.com/office/drawing/2014/main" id="{01F21BED-FDEC-48CB-9C69-778C9C125AB6}"/>
              </a:ext>
            </a:extLst>
          </p:cNvPr>
          <p:cNvSpPr>
            <a:spLocks noChangeAspect="1"/>
          </p:cNvSpPr>
          <p:nvPr/>
        </p:nvSpPr>
        <p:spPr>
          <a:xfrm>
            <a:off x="0" y="6648625"/>
            <a:ext cx="12192000" cy="209377"/>
          </a:xfrm>
          <a:prstGeom prst="rect">
            <a:avLst/>
          </a:prstGeom>
          <a:gradFill>
            <a:gsLst>
              <a:gs pos="0">
                <a:srgbClr val="9FCCE0"/>
              </a:gs>
              <a:gs pos="54000">
                <a:srgbClr val="5A7F9B"/>
              </a:gs>
              <a:gs pos="100000">
                <a:srgbClr val="05334E"/>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B1C68439-2203-A099-1F8C-40C01B1246CE}"/>
              </a:ext>
            </a:extLst>
          </p:cNvPr>
          <p:cNvSpPr txBox="1">
            <a:spLocks noChangeAspect="1"/>
          </p:cNvSpPr>
          <p:nvPr/>
        </p:nvSpPr>
        <p:spPr>
          <a:xfrm>
            <a:off x="556598" y="228458"/>
            <a:ext cx="11387752" cy="584775"/>
          </a:xfrm>
          <a:prstGeom prst="rect">
            <a:avLst/>
          </a:prstGeom>
          <a:noFill/>
          <a:ln>
            <a:noFill/>
          </a:ln>
        </p:spPr>
        <p:txBody>
          <a:bodyPr wrap="square" rtlCol="0">
            <a:spAutoFit/>
          </a:bodyPr>
          <a:lstStyle/>
          <a:p>
            <a:r>
              <a:rPr lang="en-US" sz="3200" b="1" dirty="0">
                <a:solidFill>
                  <a:schemeClr val="bg1"/>
                </a:solidFill>
                <a:latin typeface="Garamond" panose="02020404030301010803" pitchFamily="18" charset="0"/>
              </a:rPr>
              <a:t>Minnesota</a:t>
            </a:r>
            <a:endParaRPr lang="en-US" sz="3200" dirty="0">
              <a:solidFill>
                <a:schemeClr val="bg1"/>
              </a:solidFill>
              <a:latin typeface="Garamond" panose="02020404030301010803" pitchFamily="18" charset="0"/>
            </a:endParaRPr>
          </a:p>
        </p:txBody>
      </p:sp>
      <p:sp>
        <p:nvSpPr>
          <p:cNvPr id="4" name="Rectangle 3">
            <a:extLst>
              <a:ext uri="{FF2B5EF4-FFF2-40B4-BE49-F238E27FC236}">
                <a16:creationId xmlns:a16="http://schemas.microsoft.com/office/drawing/2014/main" id="{F1040BAC-B725-02F1-22EA-1C7AF277E263}"/>
              </a:ext>
            </a:extLst>
          </p:cNvPr>
          <p:cNvSpPr/>
          <p:nvPr/>
        </p:nvSpPr>
        <p:spPr>
          <a:xfrm>
            <a:off x="9910355" y="6252754"/>
            <a:ext cx="627017" cy="3958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Subtitle 5">
            <a:extLst>
              <a:ext uri="{FF2B5EF4-FFF2-40B4-BE49-F238E27FC236}">
                <a16:creationId xmlns:a16="http://schemas.microsoft.com/office/drawing/2014/main" id="{BF36CEC8-CB17-582F-E500-1A5082CBC115}"/>
              </a:ext>
            </a:extLst>
          </p:cNvPr>
          <p:cNvSpPr txBox="1">
            <a:spLocks/>
          </p:cNvSpPr>
          <p:nvPr/>
        </p:nvSpPr>
        <p:spPr>
          <a:xfrm>
            <a:off x="555773" y="1056033"/>
            <a:ext cx="10964842" cy="4169381"/>
          </a:xfrm>
          <a:prstGeom prst="rect">
            <a:avLst/>
          </a:prstGeom>
        </p:spPr>
        <p:txBody>
          <a:bodyPr vert="horz" lIns="91440" tIns="45720" rIns="91440" bIns="45720" rtlCol="0">
            <a:normAutofit fontScale="92500" lnSpcReduction="10000"/>
          </a:bodyPr>
          <a:lst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a:lstStyle>
          <a:p>
            <a:pPr marL="0" indent="0">
              <a:buClr>
                <a:srgbClr val="03324E"/>
              </a:buClr>
              <a:buSzPct val="115000"/>
              <a:buNone/>
            </a:pPr>
            <a:endParaRPr lang="en-US" dirty="0">
              <a:solidFill>
                <a:srgbClr val="333333"/>
              </a:solidFill>
              <a:latin typeface="Calibri" panose="020F0502020204030204" pitchFamily="34" charset="0"/>
              <a:cs typeface="Calibri" panose="020F0502020204030204" pitchFamily="34" charset="0"/>
            </a:endParaRP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After 12/31/1995, a resident trust meets one of the criteria:</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Created by a will of a decedent, who at their death was a MN resident</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Is irrevocable, and at the time it became irrevocable, the grantor was a MN resident</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A trust must have minimum connections to MN to be taxed as a resident trust. Connections may include:</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Residency of trustees, fiduciaries, protectors, advisors and custodians</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Location of trust’s tangible and intangible assets</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Location of administration of the trust</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Laws made applicable to the trust by the governing trust documents</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Residency of beneficiaries and whether they have some degree of possession, control, or enjoyment of the trust property</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Domicile of grantor, settlor, or testator</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Whether and where the trust was probated</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Whether MN court’s have continuing supervisory or other existing relationship with the trust</a:t>
            </a:r>
          </a:p>
          <a:p>
            <a:pPr marL="228600" indent="-228600">
              <a:buClr>
                <a:srgbClr val="03324E"/>
              </a:buClr>
              <a:buSzPct val="115000"/>
              <a:buFont typeface="Calibri" panose="020F0502020204030204" pitchFamily="34" charset="0"/>
              <a:buChar char="&gt;"/>
            </a:pPr>
            <a:endParaRPr lang="en-US" sz="3200" dirty="0">
              <a:solidFill>
                <a:srgbClr val="080808"/>
              </a:solidFill>
              <a:latin typeface="Calibri"/>
              <a:cs typeface="Calibri"/>
            </a:endParaRPr>
          </a:p>
        </p:txBody>
      </p:sp>
      <p:grpSp>
        <p:nvGrpSpPr>
          <p:cNvPr id="19" name="Group 18">
            <a:extLst>
              <a:ext uri="{FF2B5EF4-FFF2-40B4-BE49-F238E27FC236}">
                <a16:creationId xmlns:a16="http://schemas.microsoft.com/office/drawing/2014/main" id="{09BBC450-4221-EDFB-C115-89AF57C3CC31}"/>
              </a:ext>
            </a:extLst>
          </p:cNvPr>
          <p:cNvGrpSpPr/>
          <p:nvPr/>
        </p:nvGrpSpPr>
        <p:grpSpPr>
          <a:xfrm flipH="1" flipV="1">
            <a:off x="106595" y="5451400"/>
            <a:ext cx="2665357" cy="1054436"/>
            <a:chOff x="1717964" y="2199759"/>
            <a:chExt cx="8530954" cy="3374914"/>
          </a:xfrm>
        </p:grpSpPr>
        <p:grpSp>
          <p:nvGrpSpPr>
            <p:cNvPr id="21" name="Group 20">
              <a:extLst>
                <a:ext uri="{FF2B5EF4-FFF2-40B4-BE49-F238E27FC236}">
                  <a16:creationId xmlns:a16="http://schemas.microsoft.com/office/drawing/2014/main" id="{5944E4A1-5EB9-3101-9751-22A8BAAE2E1E}"/>
                </a:ext>
              </a:extLst>
            </p:cNvPr>
            <p:cNvGrpSpPr/>
            <p:nvPr/>
          </p:nvGrpSpPr>
          <p:grpSpPr>
            <a:xfrm>
              <a:off x="1717964" y="2199759"/>
              <a:ext cx="8530954" cy="3374914"/>
              <a:chOff x="1717964" y="2199759"/>
              <a:chExt cx="8530954" cy="3374914"/>
            </a:xfrm>
          </p:grpSpPr>
          <p:sp>
            <p:nvSpPr>
              <p:cNvPr id="28" name="Hexagon 27">
                <a:extLst>
                  <a:ext uri="{FF2B5EF4-FFF2-40B4-BE49-F238E27FC236}">
                    <a16:creationId xmlns:a16="http://schemas.microsoft.com/office/drawing/2014/main" id="{44F7E8CF-54D7-82DB-A4BF-7EBF5FAF6BB3}"/>
                  </a:ext>
                </a:extLst>
              </p:cNvPr>
              <p:cNvSpPr/>
              <p:nvPr/>
            </p:nvSpPr>
            <p:spPr>
              <a:xfrm>
                <a:off x="3739568" y="2199759"/>
                <a:ext cx="2447636" cy="2216727"/>
              </a:xfrm>
              <a:prstGeom prst="hexagon">
                <a:avLst/>
              </a:prstGeom>
              <a:solidFill>
                <a:srgbClr val="D2D180"/>
              </a:solidFill>
              <a:ln>
                <a:solidFill>
                  <a:srgbClr val="D2D1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Hexagon 28">
                <a:extLst>
                  <a:ext uri="{FF2B5EF4-FFF2-40B4-BE49-F238E27FC236}">
                    <a16:creationId xmlns:a16="http://schemas.microsoft.com/office/drawing/2014/main" id="{01ADECDD-84D6-7375-0051-F1B6BDD0DB88}"/>
                  </a:ext>
                </a:extLst>
              </p:cNvPr>
              <p:cNvSpPr/>
              <p:nvPr/>
            </p:nvSpPr>
            <p:spPr>
              <a:xfrm>
                <a:off x="7801282" y="2205021"/>
                <a:ext cx="2447636" cy="2216727"/>
              </a:xfrm>
              <a:prstGeom prst="hexagon">
                <a:avLst/>
              </a:prstGeom>
              <a:solidFill>
                <a:srgbClr val="5A7F9B"/>
              </a:solidFill>
              <a:ln>
                <a:solidFill>
                  <a:srgbClr val="5A7F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Hexagon 29">
                <a:extLst>
                  <a:ext uri="{FF2B5EF4-FFF2-40B4-BE49-F238E27FC236}">
                    <a16:creationId xmlns:a16="http://schemas.microsoft.com/office/drawing/2014/main" id="{760B71CE-A75C-6169-FBA3-5DA06AFA493B}"/>
                  </a:ext>
                </a:extLst>
              </p:cNvPr>
              <p:cNvSpPr/>
              <p:nvPr/>
            </p:nvSpPr>
            <p:spPr>
              <a:xfrm>
                <a:off x="1717964" y="3357946"/>
                <a:ext cx="2447636" cy="2216727"/>
              </a:xfrm>
              <a:prstGeom prst="hexagon">
                <a:avLst/>
              </a:prstGeom>
              <a:solidFill>
                <a:srgbClr val="A09F2B"/>
              </a:solidFill>
              <a:ln>
                <a:solidFill>
                  <a:srgbClr val="A09F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Hexagon 30">
                <a:extLst>
                  <a:ext uri="{FF2B5EF4-FFF2-40B4-BE49-F238E27FC236}">
                    <a16:creationId xmlns:a16="http://schemas.microsoft.com/office/drawing/2014/main" id="{075A9B8E-CAD7-443A-B7F9-9BE874D03B7C}"/>
                  </a:ext>
                </a:extLst>
              </p:cNvPr>
              <p:cNvSpPr/>
              <p:nvPr/>
            </p:nvSpPr>
            <p:spPr>
              <a:xfrm>
                <a:off x="5761172" y="3357946"/>
                <a:ext cx="2447636" cy="2216727"/>
              </a:xfrm>
              <a:prstGeom prst="hexagon">
                <a:avLst/>
              </a:prstGeom>
              <a:solidFill>
                <a:srgbClr val="9FCCE0"/>
              </a:solidFill>
              <a:ln>
                <a:solidFill>
                  <a:srgbClr val="9FCC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Hexagon 21">
              <a:extLst>
                <a:ext uri="{FF2B5EF4-FFF2-40B4-BE49-F238E27FC236}">
                  <a16:creationId xmlns:a16="http://schemas.microsoft.com/office/drawing/2014/main" id="{E0AE1503-CA35-D3B7-74C6-913BE4A6DE41}"/>
                </a:ext>
              </a:extLst>
            </p:cNvPr>
            <p:cNvSpPr/>
            <p:nvPr/>
          </p:nvSpPr>
          <p:spPr>
            <a:xfrm>
              <a:off x="2031409" y="3691333"/>
              <a:ext cx="1802240" cy="1549951"/>
            </a:xfrm>
            <a:prstGeom prst="hexagon">
              <a:avLst/>
            </a:prstGeom>
            <a:solidFill>
              <a:srgbClr val="A09F2B"/>
            </a:solidFill>
            <a:ln>
              <a:solidFill>
                <a:srgbClr val="A09F2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00" dirty="0"/>
            </a:p>
          </p:txBody>
        </p:sp>
        <p:sp>
          <p:nvSpPr>
            <p:cNvPr id="24" name="Hexagon 23">
              <a:extLst>
                <a:ext uri="{FF2B5EF4-FFF2-40B4-BE49-F238E27FC236}">
                  <a16:creationId xmlns:a16="http://schemas.microsoft.com/office/drawing/2014/main" id="{46D8F1D6-923D-B878-8C79-0EE78632A086}"/>
                </a:ext>
              </a:extLst>
            </p:cNvPr>
            <p:cNvSpPr/>
            <p:nvPr/>
          </p:nvSpPr>
          <p:spPr>
            <a:xfrm>
              <a:off x="4040979" y="2533146"/>
              <a:ext cx="1802240" cy="1549951"/>
            </a:xfrm>
            <a:prstGeom prst="hexagon">
              <a:avLst/>
            </a:prstGeom>
            <a:solidFill>
              <a:srgbClr val="D2D180"/>
            </a:solidFill>
            <a:ln>
              <a:solidFill>
                <a:srgbClr val="D2D18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Hexagon 25">
              <a:extLst>
                <a:ext uri="{FF2B5EF4-FFF2-40B4-BE49-F238E27FC236}">
                  <a16:creationId xmlns:a16="http://schemas.microsoft.com/office/drawing/2014/main" id="{AA0F6F51-2BC6-9754-1B9B-89FCF29B6340}"/>
                </a:ext>
              </a:extLst>
            </p:cNvPr>
            <p:cNvSpPr/>
            <p:nvPr/>
          </p:nvSpPr>
          <p:spPr>
            <a:xfrm>
              <a:off x="6086910" y="3730633"/>
              <a:ext cx="1802240" cy="1549951"/>
            </a:xfrm>
            <a:prstGeom prst="hexagon">
              <a:avLst/>
            </a:prstGeom>
            <a:solidFill>
              <a:srgbClr val="9FCCE0"/>
            </a:solidFill>
            <a:ln>
              <a:solidFill>
                <a:srgbClr val="9FCCE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50" dirty="0"/>
            </a:p>
          </p:txBody>
        </p:sp>
        <p:sp>
          <p:nvSpPr>
            <p:cNvPr id="27" name="Hexagon 26">
              <a:extLst>
                <a:ext uri="{FF2B5EF4-FFF2-40B4-BE49-F238E27FC236}">
                  <a16:creationId xmlns:a16="http://schemas.microsoft.com/office/drawing/2014/main" id="{4A1D599B-B570-96A3-825B-5B83A69A68B0}"/>
                </a:ext>
              </a:extLst>
            </p:cNvPr>
            <p:cNvSpPr/>
            <p:nvPr/>
          </p:nvSpPr>
          <p:spPr>
            <a:xfrm>
              <a:off x="8123980" y="2582970"/>
              <a:ext cx="1802240" cy="1549951"/>
            </a:xfrm>
            <a:prstGeom prst="hexagon">
              <a:avLst/>
            </a:prstGeom>
            <a:solidFill>
              <a:srgbClr val="5A7F9B"/>
            </a:solidFill>
            <a:ln>
              <a:solidFill>
                <a:srgbClr val="5A7F9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860112755"/>
      </p:ext>
    </p:extLst>
  </p:cSld>
  <p:clrMapOvr>
    <a:masterClrMapping/>
  </p:clrMapOvr>
  <mc:AlternateContent xmlns:mc="http://schemas.openxmlformats.org/markup-compatibility/2006">
    <mc:Choice xmlns:p14="http://schemas.microsoft.com/office/powerpoint/2010/main" Requires="p14">
      <p:transition p14:dur="10" advClick="0" advTm="15000"/>
    </mc:Choice>
    <mc:Fallback>
      <p:transition advClick="0" advTm="15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1E6BB272-8344-46C9-A7AE-7B2B8F5DF3B3}"/>
              </a:ext>
            </a:extLst>
          </p:cNvPr>
          <p:cNvGrpSpPr/>
          <p:nvPr/>
        </p:nvGrpSpPr>
        <p:grpSpPr>
          <a:xfrm>
            <a:off x="0" y="0"/>
            <a:ext cx="12192000" cy="1041692"/>
            <a:chOff x="109729" y="1295879"/>
            <a:chExt cx="12191999" cy="1364955"/>
          </a:xfrm>
        </p:grpSpPr>
        <p:pic>
          <p:nvPicPr>
            <p:cNvPr id="6" name="Picture 5" descr="A picture containing motorcycle, black, wall&#10;&#10;Description generated with very high confidence">
              <a:extLst>
                <a:ext uri="{FF2B5EF4-FFF2-40B4-BE49-F238E27FC236}">
                  <a16:creationId xmlns:a16="http://schemas.microsoft.com/office/drawing/2014/main" id="{1D5E1044-302F-4F2B-B788-43BD8E72098C}"/>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2446351" y="-1040739"/>
              <a:ext cx="1364950" cy="6038193"/>
            </a:xfrm>
            <a:prstGeom prst="rect">
              <a:avLst/>
            </a:prstGeom>
          </p:spPr>
        </p:pic>
        <p:pic>
          <p:nvPicPr>
            <p:cNvPr id="8" name="Picture 7" descr="A picture containing motorcycle, black, wall&#10;&#10;Description generated with very high confidence">
              <a:extLst>
                <a:ext uri="{FF2B5EF4-FFF2-40B4-BE49-F238E27FC236}">
                  <a16:creationId xmlns:a16="http://schemas.microsoft.com/office/drawing/2014/main" id="{6E1490E7-D9CB-444E-A51F-00DBED87EA43}"/>
                </a:ext>
              </a:extLst>
            </p:cNvPr>
            <p:cNvPicPr>
              <a:picLocks noChangeAspect="1"/>
            </p:cNvPicPr>
            <p:nvPr/>
          </p:nvPicPr>
          <p:blipFill rotWithShape="1">
            <a:blip r:embed="rId4" cstate="screen">
              <a:extLst>
                <a:ext uri="{BEBA8EAE-BF5A-486C-A8C5-ECC9F3942E4B}">
                  <a14:imgProps xmlns:a14="http://schemas.microsoft.com/office/drawing/2010/main">
                    <a14:imgLayer r:embed="rId5">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8542349" y="-1098545"/>
              <a:ext cx="1364955" cy="6153803"/>
            </a:xfrm>
            <a:prstGeom prst="rect">
              <a:avLst/>
            </a:prstGeom>
          </p:spPr>
        </p:pic>
      </p:grpSp>
      <p:sp>
        <p:nvSpPr>
          <p:cNvPr id="3" name="Rectangle 2">
            <a:extLst>
              <a:ext uri="{FF2B5EF4-FFF2-40B4-BE49-F238E27FC236}">
                <a16:creationId xmlns:a16="http://schemas.microsoft.com/office/drawing/2014/main" id="{C7C897A9-CA05-4ACF-8D8D-D0FC350678BC}"/>
              </a:ext>
            </a:extLst>
          </p:cNvPr>
          <p:cNvSpPr>
            <a:spLocks noChangeAspect="1"/>
          </p:cNvSpPr>
          <p:nvPr/>
        </p:nvSpPr>
        <p:spPr>
          <a:xfrm>
            <a:off x="0" y="2"/>
            <a:ext cx="12192000" cy="1048282"/>
          </a:xfrm>
          <a:prstGeom prst="rect">
            <a:avLst/>
          </a:prstGeom>
          <a:solidFill>
            <a:srgbClr val="05334E">
              <a:alpha val="9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5334E"/>
              </a:solidFill>
            </a:endParaRPr>
          </a:p>
        </p:txBody>
      </p:sp>
      <p:sp>
        <p:nvSpPr>
          <p:cNvPr id="25" name="Rectangle 24">
            <a:extLst>
              <a:ext uri="{FF2B5EF4-FFF2-40B4-BE49-F238E27FC236}">
                <a16:creationId xmlns:a16="http://schemas.microsoft.com/office/drawing/2014/main" id="{01F21BED-FDEC-48CB-9C69-778C9C125AB6}"/>
              </a:ext>
            </a:extLst>
          </p:cNvPr>
          <p:cNvSpPr>
            <a:spLocks noChangeAspect="1"/>
          </p:cNvSpPr>
          <p:nvPr/>
        </p:nvSpPr>
        <p:spPr>
          <a:xfrm>
            <a:off x="0" y="6648625"/>
            <a:ext cx="12192000" cy="209377"/>
          </a:xfrm>
          <a:prstGeom prst="rect">
            <a:avLst/>
          </a:prstGeom>
          <a:gradFill>
            <a:gsLst>
              <a:gs pos="0">
                <a:srgbClr val="9FCCE0"/>
              </a:gs>
              <a:gs pos="54000">
                <a:srgbClr val="5A7F9B"/>
              </a:gs>
              <a:gs pos="100000">
                <a:srgbClr val="05334E"/>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B1C68439-2203-A099-1F8C-40C01B1246CE}"/>
              </a:ext>
            </a:extLst>
          </p:cNvPr>
          <p:cNvSpPr txBox="1">
            <a:spLocks noChangeAspect="1"/>
          </p:cNvSpPr>
          <p:nvPr/>
        </p:nvSpPr>
        <p:spPr>
          <a:xfrm>
            <a:off x="556598" y="228458"/>
            <a:ext cx="11387752" cy="584775"/>
          </a:xfrm>
          <a:prstGeom prst="rect">
            <a:avLst/>
          </a:prstGeom>
          <a:noFill/>
          <a:ln>
            <a:noFill/>
          </a:ln>
        </p:spPr>
        <p:txBody>
          <a:bodyPr wrap="square" rtlCol="0">
            <a:spAutoFit/>
          </a:bodyPr>
          <a:lstStyle/>
          <a:p>
            <a:r>
              <a:rPr lang="en-US" sz="3200" b="1" dirty="0">
                <a:solidFill>
                  <a:schemeClr val="bg1"/>
                </a:solidFill>
                <a:latin typeface="Garamond" panose="02020404030301010803" pitchFamily="18" charset="0"/>
              </a:rPr>
              <a:t>New Jersey </a:t>
            </a:r>
            <a:endParaRPr lang="en-US" sz="3200" dirty="0">
              <a:solidFill>
                <a:schemeClr val="bg1"/>
              </a:solidFill>
              <a:latin typeface="Garamond" panose="02020404030301010803" pitchFamily="18" charset="0"/>
            </a:endParaRPr>
          </a:p>
        </p:txBody>
      </p:sp>
      <p:sp>
        <p:nvSpPr>
          <p:cNvPr id="4" name="Rectangle 3">
            <a:extLst>
              <a:ext uri="{FF2B5EF4-FFF2-40B4-BE49-F238E27FC236}">
                <a16:creationId xmlns:a16="http://schemas.microsoft.com/office/drawing/2014/main" id="{F1040BAC-B725-02F1-22EA-1C7AF277E263}"/>
              </a:ext>
            </a:extLst>
          </p:cNvPr>
          <p:cNvSpPr/>
          <p:nvPr/>
        </p:nvSpPr>
        <p:spPr>
          <a:xfrm>
            <a:off x="9910355" y="6252754"/>
            <a:ext cx="627017" cy="3958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Subtitle 5">
            <a:extLst>
              <a:ext uri="{FF2B5EF4-FFF2-40B4-BE49-F238E27FC236}">
                <a16:creationId xmlns:a16="http://schemas.microsoft.com/office/drawing/2014/main" id="{BF36CEC8-CB17-582F-E500-1A5082CBC115}"/>
              </a:ext>
            </a:extLst>
          </p:cNvPr>
          <p:cNvSpPr txBox="1">
            <a:spLocks/>
          </p:cNvSpPr>
          <p:nvPr/>
        </p:nvSpPr>
        <p:spPr>
          <a:xfrm>
            <a:off x="556598" y="1229469"/>
            <a:ext cx="9883542" cy="3536525"/>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a:lstStyle>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New Jersey determines the residence of a trust based on residence of a settlor at the time that the trust is settled.  </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A non-grantor trust established by a NJ resident would be considered to be a NJ resident trust unless it were exempt, in accordance with case law [Pennoyer/Potter decisions]:</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All trustees are domiciled in a state other than New Jersey </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The entire corpus of the trust is located outside of the state of New Jersey </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There is no NJ source income </a:t>
            </a:r>
          </a:p>
          <a:p>
            <a:pPr marL="0" indent="0">
              <a:buClr>
                <a:srgbClr val="03324E"/>
              </a:buClr>
              <a:buSzPct val="115000"/>
              <a:buNone/>
            </a:pPr>
            <a:r>
              <a:rPr lang="en-US" dirty="0">
                <a:solidFill>
                  <a:srgbClr val="333333"/>
                </a:solidFill>
                <a:latin typeface="Calibri" panose="020F0502020204030204" pitchFamily="34" charset="0"/>
                <a:cs typeface="Calibri" panose="020F0502020204030204" pitchFamily="34" charset="0"/>
              </a:rPr>
              <a:t>In settlor-residence states, even a de </a:t>
            </a:r>
            <a:r>
              <a:rPr lang="en-US" dirty="0" err="1">
                <a:solidFill>
                  <a:srgbClr val="333333"/>
                </a:solidFill>
                <a:latin typeface="Calibri" panose="020F0502020204030204" pitchFamily="34" charset="0"/>
                <a:cs typeface="Calibri" panose="020F0502020204030204" pitchFamily="34" charset="0"/>
              </a:rPr>
              <a:t>minimus</a:t>
            </a:r>
            <a:r>
              <a:rPr lang="en-US" dirty="0">
                <a:solidFill>
                  <a:srgbClr val="333333"/>
                </a:solidFill>
                <a:latin typeface="Calibri" panose="020F0502020204030204" pitchFamily="34" charset="0"/>
                <a:cs typeface="Calibri" panose="020F0502020204030204" pitchFamily="34" charset="0"/>
              </a:rPr>
              <a:t> amount of source income will generally require an otherwise resident exempt trust to be taxed on its worldwide income.  </a:t>
            </a:r>
          </a:p>
          <a:p>
            <a:pPr marL="0" indent="0">
              <a:buClr>
                <a:srgbClr val="03324E"/>
              </a:buClr>
              <a:buSzPct val="115000"/>
              <a:buNone/>
            </a:pPr>
            <a:r>
              <a:rPr lang="en-US" dirty="0">
                <a:solidFill>
                  <a:srgbClr val="333333"/>
                </a:solidFill>
                <a:latin typeface="Calibri" panose="020F0502020204030204" pitchFamily="34" charset="0"/>
                <a:cs typeface="Calibri" panose="020F0502020204030204" pitchFamily="34" charset="0"/>
              </a:rPr>
              <a:t>Collaboration with advisors will be essential to avoiding a bad tax result! </a:t>
            </a:r>
          </a:p>
          <a:p>
            <a:pPr marL="0" indent="0">
              <a:buClr>
                <a:srgbClr val="03324E"/>
              </a:buClr>
              <a:buSzPct val="115000"/>
              <a:buNone/>
            </a:pPr>
            <a:endParaRPr lang="en-US" dirty="0">
              <a:solidFill>
                <a:srgbClr val="333333"/>
              </a:solidFill>
              <a:latin typeface="Calibri" panose="020F0502020204030204" pitchFamily="34" charset="0"/>
              <a:cs typeface="Calibri" panose="020F0502020204030204" pitchFamily="34" charset="0"/>
            </a:endParaRPr>
          </a:p>
          <a:p>
            <a:pPr>
              <a:buFont typeface="Wingdings" pitchFamily="2" charset="2"/>
              <a:buNone/>
            </a:pPr>
            <a:endParaRPr lang="en-US" sz="3100" dirty="0">
              <a:solidFill>
                <a:srgbClr val="080808"/>
              </a:solidFill>
              <a:latin typeface="Calibri"/>
              <a:cs typeface="Calibri"/>
            </a:endParaRPr>
          </a:p>
          <a:p>
            <a:endParaRPr lang="en-US" sz="3200" dirty="0">
              <a:solidFill>
                <a:srgbClr val="080808"/>
              </a:solidFill>
              <a:latin typeface="Calibri"/>
              <a:cs typeface="Calibri"/>
            </a:endParaRPr>
          </a:p>
        </p:txBody>
      </p:sp>
      <p:grpSp>
        <p:nvGrpSpPr>
          <p:cNvPr id="19" name="Group 18">
            <a:extLst>
              <a:ext uri="{FF2B5EF4-FFF2-40B4-BE49-F238E27FC236}">
                <a16:creationId xmlns:a16="http://schemas.microsoft.com/office/drawing/2014/main" id="{09BBC450-4221-EDFB-C115-89AF57C3CC31}"/>
              </a:ext>
            </a:extLst>
          </p:cNvPr>
          <p:cNvGrpSpPr/>
          <p:nvPr/>
        </p:nvGrpSpPr>
        <p:grpSpPr>
          <a:xfrm flipH="1" flipV="1">
            <a:off x="106595" y="5451400"/>
            <a:ext cx="2665357" cy="1054436"/>
            <a:chOff x="1717964" y="2199759"/>
            <a:chExt cx="8530954" cy="3374914"/>
          </a:xfrm>
        </p:grpSpPr>
        <p:grpSp>
          <p:nvGrpSpPr>
            <p:cNvPr id="21" name="Group 20">
              <a:extLst>
                <a:ext uri="{FF2B5EF4-FFF2-40B4-BE49-F238E27FC236}">
                  <a16:creationId xmlns:a16="http://schemas.microsoft.com/office/drawing/2014/main" id="{5944E4A1-5EB9-3101-9751-22A8BAAE2E1E}"/>
                </a:ext>
              </a:extLst>
            </p:cNvPr>
            <p:cNvGrpSpPr/>
            <p:nvPr/>
          </p:nvGrpSpPr>
          <p:grpSpPr>
            <a:xfrm>
              <a:off x="1717964" y="2199759"/>
              <a:ext cx="8530954" cy="3374914"/>
              <a:chOff x="1717964" y="2199759"/>
              <a:chExt cx="8530954" cy="3374914"/>
            </a:xfrm>
          </p:grpSpPr>
          <p:sp>
            <p:nvSpPr>
              <p:cNvPr id="28" name="Hexagon 27">
                <a:extLst>
                  <a:ext uri="{FF2B5EF4-FFF2-40B4-BE49-F238E27FC236}">
                    <a16:creationId xmlns:a16="http://schemas.microsoft.com/office/drawing/2014/main" id="{44F7E8CF-54D7-82DB-A4BF-7EBF5FAF6BB3}"/>
                  </a:ext>
                </a:extLst>
              </p:cNvPr>
              <p:cNvSpPr/>
              <p:nvPr/>
            </p:nvSpPr>
            <p:spPr>
              <a:xfrm>
                <a:off x="3739568" y="2199759"/>
                <a:ext cx="2447636" cy="2216727"/>
              </a:xfrm>
              <a:prstGeom prst="hexagon">
                <a:avLst/>
              </a:prstGeom>
              <a:solidFill>
                <a:srgbClr val="D2D180"/>
              </a:solidFill>
              <a:ln>
                <a:solidFill>
                  <a:srgbClr val="D2D1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Hexagon 28">
                <a:extLst>
                  <a:ext uri="{FF2B5EF4-FFF2-40B4-BE49-F238E27FC236}">
                    <a16:creationId xmlns:a16="http://schemas.microsoft.com/office/drawing/2014/main" id="{01ADECDD-84D6-7375-0051-F1B6BDD0DB88}"/>
                  </a:ext>
                </a:extLst>
              </p:cNvPr>
              <p:cNvSpPr/>
              <p:nvPr/>
            </p:nvSpPr>
            <p:spPr>
              <a:xfrm>
                <a:off x="7801282" y="2205021"/>
                <a:ext cx="2447636" cy="2216727"/>
              </a:xfrm>
              <a:prstGeom prst="hexagon">
                <a:avLst/>
              </a:prstGeom>
              <a:solidFill>
                <a:srgbClr val="5A7F9B"/>
              </a:solidFill>
              <a:ln>
                <a:solidFill>
                  <a:srgbClr val="5A7F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Hexagon 29">
                <a:extLst>
                  <a:ext uri="{FF2B5EF4-FFF2-40B4-BE49-F238E27FC236}">
                    <a16:creationId xmlns:a16="http://schemas.microsoft.com/office/drawing/2014/main" id="{760B71CE-A75C-6169-FBA3-5DA06AFA493B}"/>
                  </a:ext>
                </a:extLst>
              </p:cNvPr>
              <p:cNvSpPr/>
              <p:nvPr/>
            </p:nvSpPr>
            <p:spPr>
              <a:xfrm>
                <a:off x="1717964" y="3357946"/>
                <a:ext cx="2447636" cy="2216727"/>
              </a:xfrm>
              <a:prstGeom prst="hexagon">
                <a:avLst/>
              </a:prstGeom>
              <a:solidFill>
                <a:srgbClr val="A09F2B"/>
              </a:solidFill>
              <a:ln>
                <a:solidFill>
                  <a:srgbClr val="A09F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Hexagon 30">
                <a:extLst>
                  <a:ext uri="{FF2B5EF4-FFF2-40B4-BE49-F238E27FC236}">
                    <a16:creationId xmlns:a16="http://schemas.microsoft.com/office/drawing/2014/main" id="{075A9B8E-CAD7-443A-B7F9-9BE874D03B7C}"/>
                  </a:ext>
                </a:extLst>
              </p:cNvPr>
              <p:cNvSpPr/>
              <p:nvPr/>
            </p:nvSpPr>
            <p:spPr>
              <a:xfrm>
                <a:off x="5761172" y="3357946"/>
                <a:ext cx="2447636" cy="2216727"/>
              </a:xfrm>
              <a:prstGeom prst="hexagon">
                <a:avLst/>
              </a:prstGeom>
              <a:solidFill>
                <a:srgbClr val="9FCCE0"/>
              </a:solidFill>
              <a:ln>
                <a:solidFill>
                  <a:srgbClr val="9FCC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Hexagon 21">
              <a:extLst>
                <a:ext uri="{FF2B5EF4-FFF2-40B4-BE49-F238E27FC236}">
                  <a16:creationId xmlns:a16="http://schemas.microsoft.com/office/drawing/2014/main" id="{E0AE1503-CA35-D3B7-74C6-913BE4A6DE41}"/>
                </a:ext>
              </a:extLst>
            </p:cNvPr>
            <p:cNvSpPr/>
            <p:nvPr/>
          </p:nvSpPr>
          <p:spPr>
            <a:xfrm>
              <a:off x="2031409" y="3691333"/>
              <a:ext cx="1802240" cy="1549951"/>
            </a:xfrm>
            <a:prstGeom prst="hexagon">
              <a:avLst/>
            </a:prstGeom>
            <a:solidFill>
              <a:srgbClr val="A09F2B"/>
            </a:solidFill>
            <a:ln>
              <a:solidFill>
                <a:srgbClr val="A09F2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00" dirty="0"/>
            </a:p>
          </p:txBody>
        </p:sp>
        <p:sp>
          <p:nvSpPr>
            <p:cNvPr id="24" name="Hexagon 23">
              <a:extLst>
                <a:ext uri="{FF2B5EF4-FFF2-40B4-BE49-F238E27FC236}">
                  <a16:creationId xmlns:a16="http://schemas.microsoft.com/office/drawing/2014/main" id="{46D8F1D6-923D-B878-8C79-0EE78632A086}"/>
                </a:ext>
              </a:extLst>
            </p:cNvPr>
            <p:cNvSpPr/>
            <p:nvPr/>
          </p:nvSpPr>
          <p:spPr>
            <a:xfrm>
              <a:off x="4040979" y="2533146"/>
              <a:ext cx="1802240" cy="1549951"/>
            </a:xfrm>
            <a:prstGeom prst="hexagon">
              <a:avLst/>
            </a:prstGeom>
            <a:solidFill>
              <a:srgbClr val="D2D180"/>
            </a:solidFill>
            <a:ln>
              <a:solidFill>
                <a:srgbClr val="D2D18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Hexagon 25">
              <a:extLst>
                <a:ext uri="{FF2B5EF4-FFF2-40B4-BE49-F238E27FC236}">
                  <a16:creationId xmlns:a16="http://schemas.microsoft.com/office/drawing/2014/main" id="{AA0F6F51-2BC6-9754-1B9B-89FCF29B6340}"/>
                </a:ext>
              </a:extLst>
            </p:cNvPr>
            <p:cNvSpPr/>
            <p:nvPr/>
          </p:nvSpPr>
          <p:spPr>
            <a:xfrm>
              <a:off x="6086910" y="3730633"/>
              <a:ext cx="1802240" cy="1549951"/>
            </a:xfrm>
            <a:prstGeom prst="hexagon">
              <a:avLst/>
            </a:prstGeom>
            <a:solidFill>
              <a:srgbClr val="9FCCE0"/>
            </a:solidFill>
            <a:ln>
              <a:solidFill>
                <a:srgbClr val="9FCCE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50" dirty="0"/>
            </a:p>
          </p:txBody>
        </p:sp>
        <p:sp>
          <p:nvSpPr>
            <p:cNvPr id="27" name="Hexagon 26">
              <a:extLst>
                <a:ext uri="{FF2B5EF4-FFF2-40B4-BE49-F238E27FC236}">
                  <a16:creationId xmlns:a16="http://schemas.microsoft.com/office/drawing/2014/main" id="{4A1D599B-B570-96A3-825B-5B83A69A68B0}"/>
                </a:ext>
              </a:extLst>
            </p:cNvPr>
            <p:cNvSpPr/>
            <p:nvPr/>
          </p:nvSpPr>
          <p:spPr>
            <a:xfrm>
              <a:off x="8123980" y="2582970"/>
              <a:ext cx="1802240" cy="1549951"/>
            </a:xfrm>
            <a:prstGeom prst="hexagon">
              <a:avLst/>
            </a:prstGeom>
            <a:solidFill>
              <a:srgbClr val="5A7F9B"/>
            </a:solidFill>
            <a:ln>
              <a:solidFill>
                <a:srgbClr val="5A7F9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238537340"/>
      </p:ext>
    </p:extLst>
  </p:cSld>
  <p:clrMapOvr>
    <a:masterClrMapping/>
  </p:clrMapOvr>
  <mc:AlternateContent xmlns:mc="http://schemas.openxmlformats.org/markup-compatibility/2006" xmlns:p14="http://schemas.microsoft.com/office/powerpoint/2010/main">
    <mc:Choice Requires="p14">
      <p:transition p14:dur="10" advClick="0" advTm="15000"/>
    </mc:Choice>
    <mc:Fallback xmlns="">
      <p:transition advClick="0" advTm="15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1E6BB272-8344-46C9-A7AE-7B2B8F5DF3B3}"/>
              </a:ext>
            </a:extLst>
          </p:cNvPr>
          <p:cNvGrpSpPr/>
          <p:nvPr/>
        </p:nvGrpSpPr>
        <p:grpSpPr>
          <a:xfrm>
            <a:off x="0" y="0"/>
            <a:ext cx="12192000" cy="1041692"/>
            <a:chOff x="109729" y="1295879"/>
            <a:chExt cx="12191999" cy="1364955"/>
          </a:xfrm>
        </p:grpSpPr>
        <p:pic>
          <p:nvPicPr>
            <p:cNvPr id="6" name="Picture 5" descr="A picture containing motorcycle, black, wall&#10;&#10;Description generated with very high confidence">
              <a:extLst>
                <a:ext uri="{FF2B5EF4-FFF2-40B4-BE49-F238E27FC236}">
                  <a16:creationId xmlns:a16="http://schemas.microsoft.com/office/drawing/2014/main" id="{1D5E1044-302F-4F2B-B788-43BD8E72098C}"/>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2446351" y="-1040739"/>
              <a:ext cx="1364950" cy="6038193"/>
            </a:xfrm>
            <a:prstGeom prst="rect">
              <a:avLst/>
            </a:prstGeom>
          </p:spPr>
        </p:pic>
        <p:pic>
          <p:nvPicPr>
            <p:cNvPr id="8" name="Picture 7" descr="A picture containing motorcycle, black, wall&#10;&#10;Description generated with very high confidence">
              <a:extLst>
                <a:ext uri="{FF2B5EF4-FFF2-40B4-BE49-F238E27FC236}">
                  <a16:creationId xmlns:a16="http://schemas.microsoft.com/office/drawing/2014/main" id="{6E1490E7-D9CB-444E-A51F-00DBED87EA43}"/>
                </a:ext>
              </a:extLst>
            </p:cNvPr>
            <p:cNvPicPr>
              <a:picLocks noChangeAspect="1"/>
            </p:cNvPicPr>
            <p:nvPr/>
          </p:nvPicPr>
          <p:blipFill rotWithShape="1">
            <a:blip r:embed="rId4" cstate="screen">
              <a:extLst>
                <a:ext uri="{BEBA8EAE-BF5A-486C-A8C5-ECC9F3942E4B}">
                  <a14:imgProps xmlns:a14="http://schemas.microsoft.com/office/drawing/2010/main">
                    <a14:imgLayer r:embed="rId5">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8542349" y="-1098545"/>
              <a:ext cx="1364955" cy="6153803"/>
            </a:xfrm>
            <a:prstGeom prst="rect">
              <a:avLst/>
            </a:prstGeom>
          </p:spPr>
        </p:pic>
      </p:grpSp>
      <p:sp>
        <p:nvSpPr>
          <p:cNvPr id="3" name="Rectangle 2">
            <a:extLst>
              <a:ext uri="{FF2B5EF4-FFF2-40B4-BE49-F238E27FC236}">
                <a16:creationId xmlns:a16="http://schemas.microsoft.com/office/drawing/2014/main" id="{C7C897A9-CA05-4ACF-8D8D-D0FC350678BC}"/>
              </a:ext>
            </a:extLst>
          </p:cNvPr>
          <p:cNvSpPr>
            <a:spLocks noChangeAspect="1"/>
          </p:cNvSpPr>
          <p:nvPr/>
        </p:nvSpPr>
        <p:spPr>
          <a:xfrm>
            <a:off x="0" y="2"/>
            <a:ext cx="12192000" cy="1048282"/>
          </a:xfrm>
          <a:prstGeom prst="rect">
            <a:avLst/>
          </a:prstGeom>
          <a:solidFill>
            <a:srgbClr val="05334E">
              <a:alpha val="9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5334E"/>
              </a:solidFill>
            </a:endParaRPr>
          </a:p>
        </p:txBody>
      </p:sp>
      <p:sp>
        <p:nvSpPr>
          <p:cNvPr id="25" name="Rectangle 24">
            <a:extLst>
              <a:ext uri="{FF2B5EF4-FFF2-40B4-BE49-F238E27FC236}">
                <a16:creationId xmlns:a16="http://schemas.microsoft.com/office/drawing/2014/main" id="{01F21BED-FDEC-48CB-9C69-778C9C125AB6}"/>
              </a:ext>
            </a:extLst>
          </p:cNvPr>
          <p:cNvSpPr>
            <a:spLocks noChangeAspect="1"/>
          </p:cNvSpPr>
          <p:nvPr/>
        </p:nvSpPr>
        <p:spPr>
          <a:xfrm>
            <a:off x="0" y="6648625"/>
            <a:ext cx="12192000" cy="209377"/>
          </a:xfrm>
          <a:prstGeom prst="rect">
            <a:avLst/>
          </a:prstGeom>
          <a:gradFill>
            <a:gsLst>
              <a:gs pos="0">
                <a:srgbClr val="9FCCE0"/>
              </a:gs>
              <a:gs pos="54000">
                <a:srgbClr val="5A7F9B"/>
              </a:gs>
              <a:gs pos="100000">
                <a:srgbClr val="05334E"/>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B1C68439-2203-A099-1F8C-40C01B1246CE}"/>
              </a:ext>
            </a:extLst>
          </p:cNvPr>
          <p:cNvSpPr txBox="1">
            <a:spLocks noChangeAspect="1"/>
          </p:cNvSpPr>
          <p:nvPr/>
        </p:nvSpPr>
        <p:spPr>
          <a:xfrm>
            <a:off x="556598" y="228458"/>
            <a:ext cx="11387752" cy="584775"/>
          </a:xfrm>
          <a:prstGeom prst="rect">
            <a:avLst/>
          </a:prstGeom>
          <a:noFill/>
          <a:ln>
            <a:noFill/>
          </a:ln>
        </p:spPr>
        <p:txBody>
          <a:bodyPr wrap="square" rtlCol="0">
            <a:spAutoFit/>
          </a:bodyPr>
          <a:lstStyle/>
          <a:p>
            <a:r>
              <a:rPr lang="en-US" sz="3200" b="1" dirty="0">
                <a:solidFill>
                  <a:schemeClr val="bg1"/>
                </a:solidFill>
                <a:latin typeface="Garamond" panose="02020404030301010803" pitchFamily="18" charset="0"/>
              </a:rPr>
              <a:t>New York </a:t>
            </a:r>
            <a:endParaRPr lang="en-US" sz="3200" dirty="0">
              <a:solidFill>
                <a:schemeClr val="bg1"/>
              </a:solidFill>
              <a:latin typeface="Garamond" panose="02020404030301010803" pitchFamily="18" charset="0"/>
            </a:endParaRPr>
          </a:p>
        </p:txBody>
      </p:sp>
      <p:sp>
        <p:nvSpPr>
          <p:cNvPr id="4" name="Rectangle 3">
            <a:extLst>
              <a:ext uri="{FF2B5EF4-FFF2-40B4-BE49-F238E27FC236}">
                <a16:creationId xmlns:a16="http://schemas.microsoft.com/office/drawing/2014/main" id="{F1040BAC-B725-02F1-22EA-1C7AF277E263}"/>
              </a:ext>
            </a:extLst>
          </p:cNvPr>
          <p:cNvSpPr/>
          <p:nvPr/>
        </p:nvSpPr>
        <p:spPr>
          <a:xfrm>
            <a:off x="9910355" y="6252754"/>
            <a:ext cx="627017" cy="3958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Subtitle 5">
            <a:extLst>
              <a:ext uri="{FF2B5EF4-FFF2-40B4-BE49-F238E27FC236}">
                <a16:creationId xmlns:a16="http://schemas.microsoft.com/office/drawing/2014/main" id="{BF36CEC8-CB17-582F-E500-1A5082CBC115}"/>
              </a:ext>
            </a:extLst>
          </p:cNvPr>
          <p:cNvSpPr txBox="1">
            <a:spLocks/>
          </p:cNvSpPr>
          <p:nvPr/>
        </p:nvSpPr>
        <p:spPr>
          <a:xfrm>
            <a:off x="556598" y="1229469"/>
            <a:ext cx="9883542" cy="3536525"/>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a:lstStyle>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New York determines the residence of a trust based on residence of a settlor at the time that the trust is settled.  </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A non-grantor trust established by a NYS resident would be considered to be a NY resident trust unless it were exempt (NY Tax Law §605(b)(3)(D):</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All trustees are domiciled in a state other than New York </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The entire corpus of the trust is located outside of the state of New York </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There is no NYS source income </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New York assesses an accumulation tax on NY-state resident beneficiaries who receive distributions from a NY resident trust unless the income was already taxed in NY or the income was earned before the beneficiary turned 21 </a:t>
            </a:r>
          </a:p>
          <a:p>
            <a:pPr marL="0" indent="0">
              <a:buClr>
                <a:srgbClr val="03324E"/>
              </a:buClr>
              <a:buSzPct val="115000"/>
              <a:buNone/>
            </a:pPr>
            <a:endParaRPr lang="en-US" dirty="0">
              <a:solidFill>
                <a:srgbClr val="333333"/>
              </a:solidFill>
              <a:latin typeface="Calibri" panose="020F0502020204030204" pitchFamily="34" charset="0"/>
              <a:cs typeface="Calibri" panose="020F0502020204030204" pitchFamily="34" charset="0"/>
            </a:endParaRPr>
          </a:p>
          <a:p>
            <a:pPr>
              <a:buFont typeface="Wingdings" pitchFamily="2" charset="2"/>
              <a:buNone/>
            </a:pPr>
            <a:endParaRPr lang="en-US" sz="3100" dirty="0">
              <a:solidFill>
                <a:srgbClr val="080808"/>
              </a:solidFill>
              <a:latin typeface="Calibri"/>
              <a:cs typeface="Calibri"/>
            </a:endParaRPr>
          </a:p>
          <a:p>
            <a:endParaRPr lang="en-US" sz="3200" dirty="0">
              <a:solidFill>
                <a:srgbClr val="080808"/>
              </a:solidFill>
              <a:latin typeface="Calibri"/>
              <a:cs typeface="Calibri"/>
            </a:endParaRPr>
          </a:p>
        </p:txBody>
      </p:sp>
      <p:grpSp>
        <p:nvGrpSpPr>
          <p:cNvPr id="19" name="Group 18">
            <a:extLst>
              <a:ext uri="{FF2B5EF4-FFF2-40B4-BE49-F238E27FC236}">
                <a16:creationId xmlns:a16="http://schemas.microsoft.com/office/drawing/2014/main" id="{09BBC450-4221-EDFB-C115-89AF57C3CC31}"/>
              </a:ext>
            </a:extLst>
          </p:cNvPr>
          <p:cNvGrpSpPr/>
          <p:nvPr/>
        </p:nvGrpSpPr>
        <p:grpSpPr>
          <a:xfrm flipH="1" flipV="1">
            <a:off x="106595" y="5451400"/>
            <a:ext cx="2665357" cy="1054436"/>
            <a:chOff x="1717964" y="2199759"/>
            <a:chExt cx="8530954" cy="3374914"/>
          </a:xfrm>
        </p:grpSpPr>
        <p:grpSp>
          <p:nvGrpSpPr>
            <p:cNvPr id="21" name="Group 20">
              <a:extLst>
                <a:ext uri="{FF2B5EF4-FFF2-40B4-BE49-F238E27FC236}">
                  <a16:creationId xmlns:a16="http://schemas.microsoft.com/office/drawing/2014/main" id="{5944E4A1-5EB9-3101-9751-22A8BAAE2E1E}"/>
                </a:ext>
              </a:extLst>
            </p:cNvPr>
            <p:cNvGrpSpPr/>
            <p:nvPr/>
          </p:nvGrpSpPr>
          <p:grpSpPr>
            <a:xfrm>
              <a:off x="1717964" y="2199759"/>
              <a:ext cx="8530954" cy="3374914"/>
              <a:chOff x="1717964" y="2199759"/>
              <a:chExt cx="8530954" cy="3374914"/>
            </a:xfrm>
          </p:grpSpPr>
          <p:sp>
            <p:nvSpPr>
              <p:cNvPr id="28" name="Hexagon 27">
                <a:extLst>
                  <a:ext uri="{FF2B5EF4-FFF2-40B4-BE49-F238E27FC236}">
                    <a16:creationId xmlns:a16="http://schemas.microsoft.com/office/drawing/2014/main" id="{44F7E8CF-54D7-82DB-A4BF-7EBF5FAF6BB3}"/>
                  </a:ext>
                </a:extLst>
              </p:cNvPr>
              <p:cNvSpPr/>
              <p:nvPr/>
            </p:nvSpPr>
            <p:spPr>
              <a:xfrm>
                <a:off x="3739568" y="2199759"/>
                <a:ext cx="2447636" cy="2216727"/>
              </a:xfrm>
              <a:prstGeom prst="hexagon">
                <a:avLst/>
              </a:prstGeom>
              <a:solidFill>
                <a:srgbClr val="D2D180"/>
              </a:solidFill>
              <a:ln>
                <a:solidFill>
                  <a:srgbClr val="D2D1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Hexagon 28">
                <a:extLst>
                  <a:ext uri="{FF2B5EF4-FFF2-40B4-BE49-F238E27FC236}">
                    <a16:creationId xmlns:a16="http://schemas.microsoft.com/office/drawing/2014/main" id="{01ADECDD-84D6-7375-0051-F1B6BDD0DB88}"/>
                  </a:ext>
                </a:extLst>
              </p:cNvPr>
              <p:cNvSpPr/>
              <p:nvPr/>
            </p:nvSpPr>
            <p:spPr>
              <a:xfrm>
                <a:off x="7801282" y="2205021"/>
                <a:ext cx="2447636" cy="2216727"/>
              </a:xfrm>
              <a:prstGeom prst="hexagon">
                <a:avLst/>
              </a:prstGeom>
              <a:solidFill>
                <a:srgbClr val="5A7F9B"/>
              </a:solidFill>
              <a:ln>
                <a:solidFill>
                  <a:srgbClr val="5A7F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Hexagon 29">
                <a:extLst>
                  <a:ext uri="{FF2B5EF4-FFF2-40B4-BE49-F238E27FC236}">
                    <a16:creationId xmlns:a16="http://schemas.microsoft.com/office/drawing/2014/main" id="{760B71CE-A75C-6169-FBA3-5DA06AFA493B}"/>
                  </a:ext>
                </a:extLst>
              </p:cNvPr>
              <p:cNvSpPr/>
              <p:nvPr/>
            </p:nvSpPr>
            <p:spPr>
              <a:xfrm>
                <a:off x="1717964" y="3357946"/>
                <a:ext cx="2447636" cy="2216727"/>
              </a:xfrm>
              <a:prstGeom prst="hexagon">
                <a:avLst/>
              </a:prstGeom>
              <a:solidFill>
                <a:srgbClr val="A09F2B"/>
              </a:solidFill>
              <a:ln>
                <a:solidFill>
                  <a:srgbClr val="A09F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Hexagon 30">
                <a:extLst>
                  <a:ext uri="{FF2B5EF4-FFF2-40B4-BE49-F238E27FC236}">
                    <a16:creationId xmlns:a16="http://schemas.microsoft.com/office/drawing/2014/main" id="{075A9B8E-CAD7-443A-B7F9-9BE874D03B7C}"/>
                  </a:ext>
                </a:extLst>
              </p:cNvPr>
              <p:cNvSpPr/>
              <p:nvPr/>
            </p:nvSpPr>
            <p:spPr>
              <a:xfrm>
                <a:off x="5761172" y="3357946"/>
                <a:ext cx="2447636" cy="2216727"/>
              </a:xfrm>
              <a:prstGeom prst="hexagon">
                <a:avLst/>
              </a:prstGeom>
              <a:solidFill>
                <a:srgbClr val="9FCCE0"/>
              </a:solidFill>
              <a:ln>
                <a:solidFill>
                  <a:srgbClr val="9FCC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Hexagon 21">
              <a:extLst>
                <a:ext uri="{FF2B5EF4-FFF2-40B4-BE49-F238E27FC236}">
                  <a16:creationId xmlns:a16="http://schemas.microsoft.com/office/drawing/2014/main" id="{E0AE1503-CA35-D3B7-74C6-913BE4A6DE41}"/>
                </a:ext>
              </a:extLst>
            </p:cNvPr>
            <p:cNvSpPr/>
            <p:nvPr/>
          </p:nvSpPr>
          <p:spPr>
            <a:xfrm>
              <a:off x="2031409" y="3691333"/>
              <a:ext cx="1802240" cy="1549951"/>
            </a:xfrm>
            <a:prstGeom prst="hexagon">
              <a:avLst/>
            </a:prstGeom>
            <a:solidFill>
              <a:srgbClr val="A09F2B"/>
            </a:solidFill>
            <a:ln>
              <a:solidFill>
                <a:srgbClr val="A09F2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00" dirty="0"/>
            </a:p>
          </p:txBody>
        </p:sp>
        <p:sp>
          <p:nvSpPr>
            <p:cNvPr id="24" name="Hexagon 23">
              <a:extLst>
                <a:ext uri="{FF2B5EF4-FFF2-40B4-BE49-F238E27FC236}">
                  <a16:creationId xmlns:a16="http://schemas.microsoft.com/office/drawing/2014/main" id="{46D8F1D6-923D-B878-8C79-0EE78632A086}"/>
                </a:ext>
              </a:extLst>
            </p:cNvPr>
            <p:cNvSpPr/>
            <p:nvPr/>
          </p:nvSpPr>
          <p:spPr>
            <a:xfrm>
              <a:off x="4040979" y="2533146"/>
              <a:ext cx="1802240" cy="1549951"/>
            </a:xfrm>
            <a:prstGeom prst="hexagon">
              <a:avLst/>
            </a:prstGeom>
            <a:solidFill>
              <a:srgbClr val="D2D180"/>
            </a:solidFill>
            <a:ln>
              <a:solidFill>
                <a:srgbClr val="D2D18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Hexagon 25">
              <a:extLst>
                <a:ext uri="{FF2B5EF4-FFF2-40B4-BE49-F238E27FC236}">
                  <a16:creationId xmlns:a16="http://schemas.microsoft.com/office/drawing/2014/main" id="{AA0F6F51-2BC6-9754-1B9B-89FCF29B6340}"/>
                </a:ext>
              </a:extLst>
            </p:cNvPr>
            <p:cNvSpPr/>
            <p:nvPr/>
          </p:nvSpPr>
          <p:spPr>
            <a:xfrm>
              <a:off x="6086910" y="3730633"/>
              <a:ext cx="1802240" cy="1549951"/>
            </a:xfrm>
            <a:prstGeom prst="hexagon">
              <a:avLst/>
            </a:prstGeom>
            <a:solidFill>
              <a:srgbClr val="9FCCE0"/>
            </a:solidFill>
            <a:ln>
              <a:solidFill>
                <a:srgbClr val="9FCCE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50" dirty="0"/>
            </a:p>
          </p:txBody>
        </p:sp>
        <p:sp>
          <p:nvSpPr>
            <p:cNvPr id="27" name="Hexagon 26">
              <a:extLst>
                <a:ext uri="{FF2B5EF4-FFF2-40B4-BE49-F238E27FC236}">
                  <a16:creationId xmlns:a16="http://schemas.microsoft.com/office/drawing/2014/main" id="{4A1D599B-B570-96A3-825B-5B83A69A68B0}"/>
                </a:ext>
              </a:extLst>
            </p:cNvPr>
            <p:cNvSpPr/>
            <p:nvPr/>
          </p:nvSpPr>
          <p:spPr>
            <a:xfrm>
              <a:off x="8123980" y="2582970"/>
              <a:ext cx="1802240" cy="1549951"/>
            </a:xfrm>
            <a:prstGeom prst="hexagon">
              <a:avLst/>
            </a:prstGeom>
            <a:solidFill>
              <a:srgbClr val="5A7F9B"/>
            </a:solidFill>
            <a:ln>
              <a:solidFill>
                <a:srgbClr val="5A7F9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337474444"/>
      </p:ext>
    </p:extLst>
  </p:cSld>
  <p:clrMapOvr>
    <a:masterClrMapping/>
  </p:clrMapOvr>
  <mc:AlternateContent xmlns:mc="http://schemas.openxmlformats.org/markup-compatibility/2006" xmlns:p14="http://schemas.microsoft.com/office/powerpoint/2010/main">
    <mc:Choice Requires="p14">
      <p:transition p14:dur="10" advClick="0" advTm="15000"/>
    </mc:Choice>
    <mc:Fallback xmlns="">
      <p:transition advClick="0" advTm="1500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1E6BB272-8344-46C9-A7AE-7B2B8F5DF3B3}"/>
              </a:ext>
            </a:extLst>
          </p:cNvPr>
          <p:cNvGrpSpPr/>
          <p:nvPr/>
        </p:nvGrpSpPr>
        <p:grpSpPr>
          <a:xfrm>
            <a:off x="0" y="0"/>
            <a:ext cx="12192000" cy="1041692"/>
            <a:chOff x="109729" y="1295879"/>
            <a:chExt cx="12191999" cy="1364955"/>
          </a:xfrm>
        </p:grpSpPr>
        <p:pic>
          <p:nvPicPr>
            <p:cNvPr id="6" name="Picture 5" descr="A picture containing motorcycle, black, wall&#10;&#10;Description generated with very high confidence">
              <a:extLst>
                <a:ext uri="{FF2B5EF4-FFF2-40B4-BE49-F238E27FC236}">
                  <a16:creationId xmlns:a16="http://schemas.microsoft.com/office/drawing/2014/main" id="{1D5E1044-302F-4F2B-B788-43BD8E72098C}"/>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2446351" y="-1040739"/>
              <a:ext cx="1364950" cy="6038193"/>
            </a:xfrm>
            <a:prstGeom prst="rect">
              <a:avLst/>
            </a:prstGeom>
          </p:spPr>
        </p:pic>
        <p:pic>
          <p:nvPicPr>
            <p:cNvPr id="8" name="Picture 7" descr="A picture containing motorcycle, black, wall&#10;&#10;Description generated with very high confidence">
              <a:extLst>
                <a:ext uri="{FF2B5EF4-FFF2-40B4-BE49-F238E27FC236}">
                  <a16:creationId xmlns:a16="http://schemas.microsoft.com/office/drawing/2014/main" id="{6E1490E7-D9CB-444E-A51F-00DBED87EA43}"/>
                </a:ext>
              </a:extLst>
            </p:cNvPr>
            <p:cNvPicPr>
              <a:picLocks noChangeAspect="1"/>
            </p:cNvPicPr>
            <p:nvPr/>
          </p:nvPicPr>
          <p:blipFill rotWithShape="1">
            <a:blip r:embed="rId4" cstate="screen">
              <a:extLst>
                <a:ext uri="{BEBA8EAE-BF5A-486C-A8C5-ECC9F3942E4B}">
                  <a14:imgProps xmlns:a14="http://schemas.microsoft.com/office/drawing/2010/main">
                    <a14:imgLayer r:embed="rId5">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8542349" y="-1098545"/>
              <a:ext cx="1364955" cy="6153803"/>
            </a:xfrm>
            <a:prstGeom prst="rect">
              <a:avLst/>
            </a:prstGeom>
          </p:spPr>
        </p:pic>
      </p:grpSp>
      <p:sp>
        <p:nvSpPr>
          <p:cNvPr id="3" name="Rectangle 2">
            <a:extLst>
              <a:ext uri="{FF2B5EF4-FFF2-40B4-BE49-F238E27FC236}">
                <a16:creationId xmlns:a16="http://schemas.microsoft.com/office/drawing/2014/main" id="{C7C897A9-CA05-4ACF-8D8D-D0FC350678BC}"/>
              </a:ext>
            </a:extLst>
          </p:cNvPr>
          <p:cNvSpPr>
            <a:spLocks noChangeAspect="1"/>
          </p:cNvSpPr>
          <p:nvPr/>
        </p:nvSpPr>
        <p:spPr>
          <a:xfrm>
            <a:off x="0" y="2"/>
            <a:ext cx="12192000" cy="1048282"/>
          </a:xfrm>
          <a:prstGeom prst="rect">
            <a:avLst/>
          </a:prstGeom>
          <a:solidFill>
            <a:srgbClr val="05334E">
              <a:alpha val="9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5334E"/>
              </a:solidFill>
            </a:endParaRPr>
          </a:p>
        </p:txBody>
      </p:sp>
      <p:sp>
        <p:nvSpPr>
          <p:cNvPr id="25" name="Rectangle 24">
            <a:extLst>
              <a:ext uri="{FF2B5EF4-FFF2-40B4-BE49-F238E27FC236}">
                <a16:creationId xmlns:a16="http://schemas.microsoft.com/office/drawing/2014/main" id="{01F21BED-FDEC-48CB-9C69-778C9C125AB6}"/>
              </a:ext>
            </a:extLst>
          </p:cNvPr>
          <p:cNvSpPr>
            <a:spLocks noChangeAspect="1"/>
          </p:cNvSpPr>
          <p:nvPr/>
        </p:nvSpPr>
        <p:spPr>
          <a:xfrm>
            <a:off x="0" y="6648625"/>
            <a:ext cx="12192000" cy="209377"/>
          </a:xfrm>
          <a:prstGeom prst="rect">
            <a:avLst/>
          </a:prstGeom>
          <a:gradFill>
            <a:gsLst>
              <a:gs pos="0">
                <a:srgbClr val="9FCCE0"/>
              </a:gs>
              <a:gs pos="54000">
                <a:srgbClr val="5A7F9B"/>
              </a:gs>
              <a:gs pos="100000">
                <a:srgbClr val="05334E"/>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B1C68439-2203-A099-1F8C-40C01B1246CE}"/>
              </a:ext>
            </a:extLst>
          </p:cNvPr>
          <p:cNvSpPr txBox="1">
            <a:spLocks noChangeAspect="1"/>
          </p:cNvSpPr>
          <p:nvPr/>
        </p:nvSpPr>
        <p:spPr>
          <a:xfrm>
            <a:off x="556598" y="228458"/>
            <a:ext cx="11387752" cy="584775"/>
          </a:xfrm>
          <a:prstGeom prst="rect">
            <a:avLst/>
          </a:prstGeom>
          <a:noFill/>
          <a:ln>
            <a:noFill/>
          </a:ln>
        </p:spPr>
        <p:txBody>
          <a:bodyPr wrap="square" rtlCol="0">
            <a:spAutoFit/>
          </a:bodyPr>
          <a:lstStyle/>
          <a:p>
            <a:r>
              <a:rPr lang="en-US" sz="3200" b="1" dirty="0">
                <a:solidFill>
                  <a:schemeClr val="bg1"/>
                </a:solidFill>
                <a:latin typeface="Garamond" panose="02020404030301010803" pitchFamily="18" charset="0"/>
              </a:rPr>
              <a:t>Pennsylvania </a:t>
            </a:r>
            <a:endParaRPr lang="en-US" sz="3200" dirty="0">
              <a:solidFill>
                <a:schemeClr val="bg1"/>
              </a:solidFill>
              <a:latin typeface="Garamond" panose="02020404030301010803" pitchFamily="18" charset="0"/>
            </a:endParaRPr>
          </a:p>
        </p:txBody>
      </p:sp>
      <p:sp>
        <p:nvSpPr>
          <p:cNvPr id="4" name="Rectangle 3">
            <a:extLst>
              <a:ext uri="{FF2B5EF4-FFF2-40B4-BE49-F238E27FC236}">
                <a16:creationId xmlns:a16="http://schemas.microsoft.com/office/drawing/2014/main" id="{F1040BAC-B725-02F1-22EA-1C7AF277E263}"/>
              </a:ext>
            </a:extLst>
          </p:cNvPr>
          <p:cNvSpPr/>
          <p:nvPr/>
        </p:nvSpPr>
        <p:spPr>
          <a:xfrm>
            <a:off x="9910355" y="6252754"/>
            <a:ext cx="627017" cy="3958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Subtitle 5">
            <a:extLst>
              <a:ext uri="{FF2B5EF4-FFF2-40B4-BE49-F238E27FC236}">
                <a16:creationId xmlns:a16="http://schemas.microsoft.com/office/drawing/2014/main" id="{BF36CEC8-CB17-582F-E500-1A5082CBC115}"/>
              </a:ext>
            </a:extLst>
          </p:cNvPr>
          <p:cNvSpPr txBox="1">
            <a:spLocks/>
          </p:cNvSpPr>
          <p:nvPr/>
        </p:nvSpPr>
        <p:spPr>
          <a:xfrm>
            <a:off x="556598" y="1305978"/>
            <a:ext cx="9883542" cy="3536525"/>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a:lstStyle>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Pennsylvania determines the residence of a trust based on:</a:t>
            </a:r>
          </a:p>
          <a:p>
            <a:pPr marL="0" indent="0">
              <a:buClr>
                <a:srgbClr val="03324E"/>
              </a:buClr>
              <a:buSzPct val="115000"/>
              <a:buNone/>
            </a:pPr>
            <a:endParaRPr lang="en-US" dirty="0">
              <a:solidFill>
                <a:srgbClr val="333333"/>
              </a:solidFill>
              <a:latin typeface="Calibri" panose="020F0502020204030204" pitchFamily="34" charset="0"/>
              <a:cs typeface="Calibri" panose="020F0502020204030204" pitchFamily="34" charset="0"/>
            </a:endParaRPr>
          </a:p>
          <a:p>
            <a:pPr marL="502920" lvl="1" indent="-228600">
              <a:buClr>
                <a:srgbClr val="03324E"/>
              </a:buClr>
              <a:buSzPct val="115000"/>
              <a:buFont typeface="Calibri" panose="020F0502020204030204" pitchFamily="34" charset="0"/>
              <a:buChar char="&gt;"/>
            </a:pPr>
            <a:r>
              <a:rPr lang="en-US" sz="1900" dirty="0">
                <a:solidFill>
                  <a:srgbClr val="333333"/>
                </a:solidFill>
                <a:latin typeface="Calibri" panose="020F0502020204030204" pitchFamily="34" charset="0"/>
                <a:cs typeface="Calibri" panose="020F0502020204030204" pitchFamily="34" charset="0"/>
              </a:rPr>
              <a:t>A trust created by a settlor (or any of its settlors) who was a Pennsylvania resident at the time the trust was created; or</a:t>
            </a:r>
          </a:p>
          <a:p>
            <a:pPr marL="502920" lvl="1" indent="-228600">
              <a:buClr>
                <a:srgbClr val="03324E"/>
              </a:buClr>
              <a:buSzPct val="115000"/>
              <a:buFont typeface="Calibri" panose="020F0502020204030204" pitchFamily="34" charset="0"/>
              <a:buChar char="&gt;"/>
            </a:pPr>
            <a:r>
              <a:rPr lang="en-US" sz="1900" dirty="0">
                <a:solidFill>
                  <a:srgbClr val="333333"/>
                </a:solidFill>
                <a:latin typeface="Calibri" panose="020F0502020204030204" pitchFamily="34" charset="0"/>
                <a:cs typeface="Calibri" panose="020F0502020204030204" pitchFamily="34" charset="0"/>
              </a:rPr>
              <a:t>A trust that consists in whole or in part for any part of the taxable year of real or personal property transferred to it by a person who at the time of the transfer was a Pennsylvania resident; or</a:t>
            </a:r>
          </a:p>
          <a:p>
            <a:pPr marL="0" indent="0">
              <a:buClr>
                <a:srgbClr val="03324E"/>
              </a:buClr>
              <a:buSzPct val="115000"/>
              <a:buNone/>
            </a:pPr>
            <a:endParaRPr lang="en-US" dirty="0">
              <a:solidFill>
                <a:srgbClr val="333333"/>
              </a:solidFill>
              <a:latin typeface="Calibri" panose="020F0502020204030204" pitchFamily="34" charset="0"/>
              <a:cs typeface="Calibri" panose="020F0502020204030204" pitchFamily="34" charset="0"/>
            </a:endParaRPr>
          </a:p>
          <a:p>
            <a:pPr>
              <a:buFont typeface="Wingdings" pitchFamily="2" charset="2"/>
              <a:buNone/>
            </a:pPr>
            <a:endParaRPr lang="en-US" sz="3100" dirty="0">
              <a:solidFill>
                <a:srgbClr val="080808"/>
              </a:solidFill>
              <a:latin typeface="Calibri"/>
              <a:cs typeface="Calibri"/>
            </a:endParaRPr>
          </a:p>
          <a:p>
            <a:endParaRPr lang="en-US" sz="3200" dirty="0">
              <a:solidFill>
                <a:srgbClr val="080808"/>
              </a:solidFill>
              <a:latin typeface="Calibri"/>
              <a:cs typeface="Calibri"/>
            </a:endParaRPr>
          </a:p>
        </p:txBody>
      </p:sp>
      <p:grpSp>
        <p:nvGrpSpPr>
          <p:cNvPr id="19" name="Group 18">
            <a:extLst>
              <a:ext uri="{FF2B5EF4-FFF2-40B4-BE49-F238E27FC236}">
                <a16:creationId xmlns:a16="http://schemas.microsoft.com/office/drawing/2014/main" id="{09BBC450-4221-EDFB-C115-89AF57C3CC31}"/>
              </a:ext>
            </a:extLst>
          </p:cNvPr>
          <p:cNvGrpSpPr/>
          <p:nvPr/>
        </p:nvGrpSpPr>
        <p:grpSpPr>
          <a:xfrm flipH="1" flipV="1">
            <a:off x="106595" y="5451400"/>
            <a:ext cx="2665357" cy="1054436"/>
            <a:chOff x="1717964" y="2199759"/>
            <a:chExt cx="8530954" cy="3374914"/>
          </a:xfrm>
        </p:grpSpPr>
        <p:grpSp>
          <p:nvGrpSpPr>
            <p:cNvPr id="21" name="Group 20">
              <a:extLst>
                <a:ext uri="{FF2B5EF4-FFF2-40B4-BE49-F238E27FC236}">
                  <a16:creationId xmlns:a16="http://schemas.microsoft.com/office/drawing/2014/main" id="{5944E4A1-5EB9-3101-9751-22A8BAAE2E1E}"/>
                </a:ext>
              </a:extLst>
            </p:cNvPr>
            <p:cNvGrpSpPr/>
            <p:nvPr/>
          </p:nvGrpSpPr>
          <p:grpSpPr>
            <a:xfrm>
              <a:off x="1717964" y="2199759"/>
              <a:ext cx="8530954" cy="3374914"/>
              <a:chOff x="1717964" y="2199759"/>
              <a:chExt cx="8530954" cy="3374914"/>
            </a:xfrm>
          </p:grpSpPr>
          <p:sp>
            <p:nvSpPr>
              <p:cNvPr id="28" name="Hexagon 27">
                <a:extLst>
                  <a:ext uri="{FF2B5EF4-FFF2-40B4-BE49-F238E27FC236}">
                    <a16:creationId xmlns:a16="http://schemas.microsoft.com/office/drawing/2014/main" id="{44F7E8CF-54D7-82DB-A4BF-7EBF5FAF6BB3}"/>
                  </a:ext>
                </a:extLst>
              </p:cNvPr>
              <p:cNvSpPr/>
              <p:nvPr/>
            </p:nvSpPr>
            <p:spPr>
              <a:xfrm>
                <a:off x="3739568" y="2199759"/>
                <a:ext cx="2447636" cy="2216727"/>
              </a:xfrm>
              <a:prstGeom prst="hexagon">
                <a:avLst/>
              </a:prstGeom>
              <a:solidFill>
                <a:srgbClr val="D2D180"/>
              </a:solidFill>
              <a:ln>
                <a:solidFill>
                  <a:srgbClr val="D2D1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Hexagon 28">
                <a:extLst>
                  <a:ext uri="{FF2B5EF4-FFF2-40B4-BE49-F238E27FC236}">
                    <a16:creationId xmlns:a16="http://schemas.microsoft.com/office/drawing/2014/main" id="{01ADECDD-84D6-7375-0051-F1B6BDD0DB88}"/>
                  </a:ext>
                </a:extLst>
              </p:cNvPr>
              <p:cNvSpPr/>
              <p:nvPr/>
            </p:nvSpPr>
            <p:spPr>
              <a:xfrm>
                <a:off x="7801282" y="2205021"/>
                <a:ext cx="2447636" cy="2216727"/>
              </a:xfrm>
              <a:prstGeom prst="hexagon">
                <a:avLst/>
              </a:prstGeom>
              <a:solidFill>
                <a:srgbClr val="5A7F9B"/>
              </a:solidFill>
              <a:ln>
                <a:solidFill>
                  <a:srgbClr val="5A7F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Hexagon 29">
                <a:extLst>
                  <a:ext uri="{FF2B5EF4-FFF2-40B4-BE49-F238E27FC236}">
                    <a16:creationId xmlns:a16="http://schemas.microsoft.com/office/drawing/2014/main" id="{760B71CE-A75C-6169-FBA3-5DA06AFA493B}"/>
                  </a:ext>
                </a:extLst>
              </p:cNvPr>
              <p:cNvSpPr/>
              <p:nvPr/>
            </p:nvSpPr>
            <p:spPr>
              <a:xfrm>
                <a:off x="1717964" y="3357946"/>
                <a:ext cx="2447636" cy="2216727"/>
              </a:xfrm>
              <a:prstGeom prst="hexagon">
                <a:avLst/>
              </a:prstGeom>
              <a:solidFill>
                <a:srgbClr val="A09F2B"/>
              </a:solidFill>
              <a:ln>
                <a:solidFill>
                  <a:srgbClr val="A09F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Hexagon 30">
                <a:extLst>
                  <a:ext uri="{FF2B5EF4-FFF2-40B4-BE49-F238E27FC236}">
                    <a16:creationId xmlns:a16="http://schemas.microsoft.com/office/drawing/2014/main" id="{075A9B8E-CAD7-443A-B7F9-9BE874D03B7C}"/>
                  </a:ext>
                </a:extLst>
              </p:cNvPr>
              <p:cNvSpPr/>
              <p:nvPr/>
            </p:nvSpPr>
            <p:spPr>
              <a:xfrm>
                <a:off x="5761172" y="3357946"/>
                <a:ext cx="2447636" cy="2216727"/>
              </a:xfrm>
              <a:prstGeom prst="hexagon">
                <a:avLst/>
              </a:prstGeom>
              <a:solidFill>
                <a:srgbClr val="9FCCE0"/>
              </a:solidFill>
              <a:ln>
                <a:solidFill>
                  <a:srgbClr val="9FCC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Hexagon 21">
              <a:extLst>
                <a:ext uri="{FF2B5EF4-FFF2-40B4-BE49-F238E27FC236}">
                  <a16:creationId xmlns:a16="http://schemas.microsoft.com/office/drawing/2014/main" id="{E0AE1503-CA35-D3B7-74C6-913BE4A6DE41}"/>
                </a:ext>
              </a:extLst>
            </p:cNvPr>
            <p:cNvSpPr/>
            <p:nvPr/>
          </p:nvSpPr>
          <p:spPr>
            <a:xfrm>
              <a:off x="2031409" y="3691333"/>
              <a:ext cx="1802240" cy="1549951"/>
            </a:xfrm>
            <a:prstGeom prst="hexagon">
              <a:avLst/>
            </a:prstGeom>
            <a:solidFill>
              <a:srgbClr val="A09F2B"/>
            </a:solidFill>
            <a:ln>
              <a:solidFill>
                <a:srgbClr val="A09F2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00" dirty="0"/>
            </a:p>
          </p:txBody>
        </p:sp>
        <p:sp>
          <p:nvSpPr>
            <p:cNvPr id="24" name="Hexagon 23">
              <a:extLst>
                <a:ext uri="{FF2B5EF4-FFF2-40B4-BE49-F238E27FC236}">
                  <a16:creationId xmlns:a16="http://schemas.microsoft.com/office/drawing/2014/main" id="{46D8F1D6-923D-B878-8C79-0EE78632A086}"/>
                </a:ext>
              </a:extLst>
            </p:cNvPr>
            <p:cNvSpPr/>
            <p:nvPr/>
          </p:nvSpPr>
          <p:spPr>
            <a:xfrm>
              <a:off x="4040979" y="2533146"/>
              <a:ext cx="1802240" cy="1549951"/>
            </a:xfrm>
            <a:prstGeom prst="hexagon">
              <a:avLst/>
            </a:prstGeom>
            <a:solidFill>
              <a:srgbClr val="D2D180"/>
            </a:solidFill>
            <a:ln>
              <a:solidFill>
                <a:srgbClr val="D2D18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Hexagon 25">
              <a:extLst>
                <a:ext uri="{FF2B5EF4-FFF2-40B4-BE49-F238E27FC236}">
                  <a16:creationId xmlns:a16="http://schemas.microsoft.com/office/drawing/2014/main" id="{AA0F6F51-2BC6-9754-1B9B-89FCF29B6340}"/>
                </a:ext>
              </a:extLst>
            </p:cNvPr>
            <p:cNvSpPr/>
            <p:nvPr/>
          </p:nvSpPr>
          <p:spPr>
            <a:xfrm>
              <a:off x="6086910" y="3730633"/>
              <a:ext cx="1802240" cy="1549951"/>
            </a:xfrm>
            <a:prstGeom prst="hexagon">
              <a:avLst/>
            </a:prstGeom>
            <a:solidFill>
              <a:srgbClr val="9FCCE0"/>
            </a:solidFill>
            <a:ln>
              <a:solidFill>
                <a:srgbClr val="9FCCE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50" dirty="0"/>
            </a:p>
          </p:txBody>
        </p:sp>
        <p:sp>
          <p:nvSpPr>
            <p:cNvPr id="27" name="Hexagon 26">
              <a:extLst>
                <a:ext uri="{FF2B5EF4-FFF2-40B4-BE49-F238E27FC236}">
                  <a16:creationId xmlns:a16="http://schemas.microsoft.com/office/drawing/2014/main" id="{4A1D599B-B570-96A3-825B-5B83A69A68B0}"/>
                </a:ext>
              </a:extLst>
            </p:cNvPr>
            <p:cNvSpPr/>
            <p:nvPr/>
          </p:nvSpPr>
          <p:spPr>
            <a:xfrm>
              <a:off x="8123980" y="2582970"/>
              <a:ext cx="1802240" cy="1549951"/>
            </a:xfrm>
            <a:prstGeom prst="hexagon">
              <a:avLst/>
            </a:prstGeom>
            <a:solidFill>
              <a:srgbClr val="5A7F9B"/>
            </a:solidFill>
            <a:ln>
              <a:solidFill>
                <a:srgbClr val="5A7F9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963291296"/>
      </p:ext>
    </p:extLst>
  </p:cSld>
  <p:clrMapOvr>
    <a:masterClrMapping/>
  </p:clrMapOvr>
  <mc:AlternateContent xmlns:mc="http://schemas.openxmlformats.org/markup-compatibility/2006" xmlns:p14="http://schemas.microsoft.com/office/powerpoint/2010/main">
    <mc:Choice Requires="p14">
      <p:transition p14:dur="10" advClick="0" advTm="15000"/>
    </mc:Choice>
    <mc:Fallback xmlns="">
      <p:transition advClick="0" advTm="1500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D79FC374-4E67-45CD-BF3B-BD7F8A803369}"/>
              </a:ext>
            </a:extLst>
          </p:cNvPr>
          <p:cNvGrpSpPr/>
          <p:nvPr/>
        </p:nvGrpSpPr>
        <p:grpSpPr>
          <a:xfrm>
            <a:off x="0" y="0"/>
            <a:ext cx="12191999" cy="6858000"/>
            <a:chOff x="1" y="-2"/>
            <a:chExt cx="12192002" cy="6892290"/>
          </a:xfrm>
        </p:grpSpPr>
        <p:pic>
          <p:nvPicPr>
            <p:cNvPr id="9" name="Picture 8" descr="A picture containing motorcycle, black, wall&#10;&#10;Description generated with very high confidence">
              <a:extLst>
                <a:ext uri="{FF2B5EF4-FFF2-40B4-BE49-F238E27FC236}">
                  <a16:creationId xmlns:a16="http://schemas.microsoft.com/office/drawing/2014/main" id="{666A6181-9920-43BF-8D13-1FA69193561E}"/>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619815" y="619814"/>
              <a:ext cx="6892290" cy="5652657"/>
            </a:xfrm>
            <a:prstGeom prst="rect">
              <a:avLst/>
            </a:prstGeom>
          </p:spPr>
        </p:pic>
        <p:pic>
          <p:nvPicPr>
            <p:cNvPr id="10" name="Picture 9" descr="A picture containing motorcycle, black, wall&#10;&#10;Description generated with very high confidence">
              <a:extLst>
                <a:ext uri="{FF2B5EF4-FFF2-40B4-BE49-F238E27FC236}">
                  <a16:creationId xmlns:a16="http://schemas.microsoft.com/office/drawing/2014/main" id="{468B21F0-8897-49BE-B0DA-50675531E24C}"/>
                </a:ext>
              </a:extLst>
            </p:cNvPr>
            <p:cNvPicPr>
              <a:picLocks noChangeAspect="1"/>
            </p:cNvPicPr>
            <p:nvPr/>
          </p:nvPicPr>
          <p:blipFill rotWithShape="1">
            <a:blip r:embed="rId4" cstate="screen">
              <a:extLst>
                <a:ext uri="{BEBA8EAE-BF5A-486C-A8C5-ECC9F3942E4B}">
                  <a14:imgProps xmlns:a14="http://schemas.microsoft.com/office/drawing/2010/main">
                    <a14:imgLayer r:embed="rId5">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t="-13"/>
            <a:stretch/>
          </p:blipFill>
          <p:spPr>
            <a:xfrm rot="16200000">
              <a:off x="8516241" y="2817923"/>
              <a:ext cx="6493687" cy="857837"/>
            </a:xfrm>
            <a:prstGeom prst="rect">
              <a:avLst/>
            </a:prstGeom>
          </p:spPr>
        </p:pic>
        <p:pic>
          <p:nvPicPr>
            <p:cNvPr id="11" name="Picture 10" descr="A picture containing motorcycle, black, wall&#10;&#10;Description generated with very high confidence">
              <a:extLst>
                <a:ext uri="{FF2B5EF4-FFF2-40B4-BE49-F238E27FC236}">
                  <a16:creationId xmlns:a16="http://schemas.microsoft.com/office/drawing/2014/main" id="{EEB95C38-BEE6-4693-A633-D4E7081F612C}"/>
                </a:ext>
              </a:extLst>
            </p:cNvPr>
            <p:cNvPicPr>
              <a:picLocks noChangeAspect="1"/>
            </p:cNvPicPr>
            <p:nvPr/>
          </p:nvPicPr>
          <p:blipFill rotWithShape="1">
            <a:blip r:embed="rId6" cstate="screen">
              <a:extLst>
                <a:ext uri="{BEBA8EAE-BF5A-486C-A8C5-ECC9F3942E4B}">
                  <a14:imgProps xmlns:a14="http://schemas.microsoft.com/office/drawing/2010/main">
                    <a14:imgLayer r:embed="rId7">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5147515" y="519566"/>
              <a:ext cx="6691794" cy="5652657"/>
            </a:xfrm>
            <a:prstGeom prst="rect">
              <a:avLst/>
            </a:prstGeom>
          </p:spPr>
        </p:pic>
      </p:grpSp>
      <p:sp>
        <p:nvSpPr>
          <p:cNvPr id="12" name="Rectangle 11">
            <a:extLst>
              <a:ext uri="{FF2B5EF4-FFF2-40B4-BE49-F238E27FC236}">
                <a16:creationId xmlns:a16="http://schemas.microsoft.com/office/drawing/2014/main" id="{EEB4A9DD-3843-4A6B-93E2-C5EEE4D4F159}"/>
              </a:ext>
            </a:extLst>
          </p:cNvPr>
          <p:cNvSpPr/>
          <p:nvPr/>
        </p:nvSpPr>
        <p:spPr>
          <a:xfrm>
            <a:off x="-1" y="-114300"/>
            <a:ext cx="12192001" cy="6972300"/>
          </a:xfrm>
          <a:prstGeom prst="rect">
            <a:avLst/>
          </a:prstGeom>
          <a:solidFill>
            <a:srgbClr val="05334E">
              <a:alpha val="97000"/>
            </a:srgbClr>
          </a:solidFill>
          <a:ln>
            <a:noFill/>
          </a:ln>
          <a:effectLst>
            <a:outerShdw blurRad="50800" dist="50800" dir="5400000" algn="ctr" rotWithShape="0">
              <a:schemeClr val="bg1">
                <a:lumMod val="75000"/>
                <a:alpha val="3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 name="Rectangle 2">
            <a:extLst>
              <a:ext uri="{FF2B5EF4-FFF2-40B4-BE49-F238E27FC236}">
                <a16:creationId xmlns:a16="http://schemas.microsoft.com/office/drawing/2014/main" id="{BB3EB2F5-3268-404E-BA16-0C61200CDE22}"/>
              </a:ext>
            </a:extLst>
          </p:cNvPr>
          <p:cNvSpPr/>
          <p:nvPr/>
        </p:nvSpPr>
        <p:spPr>
          <a:xfrm>
            <a:off x="425450" y="2588031"/>
            <a:ext cx="11341100" cy="1482437"/>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latin typeface="Garamond" panose="02020404030301010803" pitchFamily="18" charset="0"/>
              </a:rPr>
              <a:t>Thank You!</a:t>
            </a:r>
          </a:p>
        </p:txBody>
      </p:sp>
    </p:spTree>
    <p:extLst>
      <p:ext uri="{BB962C8B-B14F-4D97-AF65-F5344CB8AC3E}">
        <p14:creationId xmlns:p14="http://schemas.microsoft.com/office/powerpoint/2010/main" val="1546075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1E6BB272-8344-46C9-A7AE-7B2B8F5DF3B3}"/>
              </a:ext>
            </a:extLst>
          </p:cNvPr>
          <p:cNvGrpSpPr/>
          <p:nvPr/>
        </p:nvGrpSpPr>
        <p:grpSpPr>
          <a:xfrm>
            <a:off x="0" y="0"/>
            <a:ext cx="12192000" cy="1041692"/>
            <a:chOff x="109729" y="1295879"/>
            <a:chExt cx="12191999" cy="1364955"/>
          </a:xfrm>
        </p:grpSpPr>
        <p:pic>
          <p:nvPicPr>
            <p:cNvPr id="6" name="Picture 5" descr="A picture containing motorcycle, black, wall&#10;&#10;Description generated with very high confidence">
              <a:extLst>
                <a:ext uri="{FF2B5EF4-FFF2-40B4-BE49-F238E27FC236}">
                  <a16:creationId xmlns:a16="http://schemas.microsoft.com/office/drawing/2014/main" id="{1D5E1044-302F-4F2B-B788-43BD8E72098C}"/>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2446351" y="-1040739"/>
              <a:ext cx="1364950" cy="6038193"/>
            </a:xfrm>
            <a:prstGeom prst="rect">
              <a:avLst/>
            </a:prstGeom>
          </p:spPr>
        </p:pic>
        <p:pic>
          <p:nvPicPr>
            <p:cNvPr id="8" name="Picture 7" descr="A picture containing motorcycle, black, wall&#10;&#10;Description generated with very high confidence">
              <a:extLst>
                <a:ext uri="{FF2B5EF4-FFF2-40B4-BE49-F238E27FC236}">
                  <a16:creationId xmlns:a16="http://schemas.microsoft.com/office/drawing/2014/main" id="{6E1490E7-D9CB-444E-A51F-00DBED87EA43}"/>
                </a:ext>
              </a:extLst>
            </p:cNvPr>
            <p:cNvPicPr>
              <a:picLocks noChangeAspect="1"/>
            </p:cNvPicPr>
            <p:nvPr/>
          </p:nvPicPr>
          <p:blipFill rotWithShape="1">
            <a:blip r:embed="rId4" cstate="screen">
              <a:extLst>
                <a:ext uri="{BEBA8EAE-BF5A-486C-A8C5-ECC9F3942E4B}">
                  <a14:imgProps xmlns:a14="http://schemas.microsoft.com/office/drawing/2010/main">
                    <a14:imgLayer r:embed="rId5">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8542349" y="-1098545"/>
              <a:ext cx="1364955" cy="6153803"/>
            </a:xfrm>
            <a:prstGeom prst="rect">
              <a:avLst/>
            </a:prstGeom>
          </p:spPr>
        </p:pic>
      </p:grpSp>
      <p:sp>
        <p:nvSpPr>
          <p:cNvPr id="3" name="Rectangle 2">
            <a:extLst>
              <a:ext uri="{FF2B5EF4-FFF2-40B4-BE49-F238E27FC236}">
                <a16:creationId xmlns:a16="http://schemas.microsoft.com/office/drawing/2014/main" id="{C7C897A9-CA05-4ACF-8D8D-D0FC350678BC}"/>
              </a:ext>
            </a:extLst>
          </p:cNvPr>
          <p:cNvSpPr>
            <a:spLocks noChangeAspect="1"/>
          </p:cNvSpPr>
          <p:nvPr/>
        </p:nvSpPr>
        <p:spPr>
          <a:xfrm>
            <a:off x="0" y="2"/>
            <a:ext cx="12192000" cy="1048282"/>
          </a:xfrm>
          <a:prstGeom prst="rect">
            <a:avLst/>
          </a:prstGeom>
          <a:solidFill>
            <a:srgbClr val="05334E">
              <a:alpha val="9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5334E"/>
              </a:solidFill>
            </a:endParaRPr>
          </a:p>
        </p:txBody>
      </p:sp>
      <p:sp>
        <p:nvSpPr>
          <p:cNvPr id="25" name="Rectangle 24">
            <a:extLst>
              <a:ext uri="{FF2B5EF4-FFF2-40B4-BE49-F238E27FC236}">
                <a16:creationId xmlns:a16="http://schemas.microsoft.com/office/drawing/2014/main" id="{01F21BED-FDEC-48CB-9C69-778C9C125AB6}"/>
              </a:ext>
            </a:extLst>
          </p:cNvPr>
          <p:cNvSpPr>
            <a:spLocks noChangeAspect="1"/>
          </p:cNvSpPr>
          <p:nvPr/>
        </p:nvSpPr>
        <p:spPr>
          <a:xfrm>
            <a:off x="0" y="6648625"/>
            <a:ext cx="12192000" cy="209377"/>
          </a:xfrm>
          <a:prstGeom prst="rect">
            <a:avLst/>
          </a:prstGeom>
          <a:gradFill>
            <a:gsLst>
              <a:gs pos="0">
                <a:srgbClr val="9FCCE0"/>
              </a:gs>
              <a:gs pos="54000">
                <a:srgbClr val="5A7F9B"/>
              </a:gs>
              <a:gs pos="100000">
                <a:srgbClr val="05334E"/>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B1C68439-2203-A099-1F8C-40C01B1246CE}"/>
              </a:ext>
            </a:extLst>
          </p:cNvPr>
          <p:cNvSpPr txBox="1">
            <a:spLocks noChangeAspect="1"/>
          </p:cNvSpPr>
          <p:nvPr/>
        </p:nvSpPr>
        <p:spPr>
          <a:xfrm>
            <a:off x="556598" y="228458"/>
            <a:ext cx="11387752" cy="584775"/>
          </a:xfrm>
          <a:prstGeom prst="rect">
            <a:avLst/>
          </a:prstGeom>
          <a:noFill/>
          <a:ln>
            <a:noFill/>
          </a:ln>
        </p:spPr>
        <p:txBody>
          <a:bodyPr wrap="square" rtlCol="0">
            <a:spAutoFit/>
          </a:bodyPr>
          <a:lstStyle/>
          <a:p>
            <a:r>
              <a:rPr lang="en-US" sz="3200" b="1" dirty="0">
                <a:solidFill>
                  <a:schemeClr val="bg1"/>
                </a:solidFill>
                <a:latin typeface="Garamond" panose="02020404030301010803" pitchFamily="18" charset="0"/>
              </a:rPr>
              <a:t>Fiduciary State Income Taxation Overview</a:t>
            </a:r>
            <a:endParaRPr lang="en-US" sz="3200" dirty="0">
              <a:solidFill>
                <a:schemeClr val="bg1"/>
              </a:solidFill>
              <a:latin typeface="Garamond" panose="02020404030301010803" pitchFamily="18" charset="0"/>
            </a:endParaRPr>
          </a:p>
        </p:txBody>
      </p:sp>
      <p:sp>
        <p:nvSpPr>
          <p:cNvPr id="4" name="Rectangle 3">
            <a:extLst>
              <a:ext uri="{FF2B5EF4-FFF2-40B4-BE49-F238E27FC236}">
                <a16:creationId xmlns:a16="http://schemas.microsoft.com/office/drawing/2014/main" id="{F1040BAC-B725-02F1-22EA-1C7AF277E263}"/>
              </a:ext>
            </a:extLst>
          </p:cNvPr>
          <p:cNvSpPr/>
          <p:nvPr/>
        </p:nvSpPr>
        <p:spPr>
          <a:xfrm>
            <a:off x="9910355" y="6252754"/>
            <a:ext cx="627017" cy="3958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Subtitle 5">
            <a:extLst>
              <a:ext uri="{FF2B5EF4-FFF2-40B4-BE49-F238E27FC236}">
                <a16:creationId xmlns:a16="http://schemas.microsoft.com/office/drawing/2014/main" id="{BF36CEC8-CB17-582F-E500-1A5082CBC115}"/>
              </a:ext>
            </a:extLst>
          </p:cNvPr>
          <p:cNvSpPr txBox="1">
            <a:spLocks/>
          </p:cNvSpPr>
          <p:nvPr/>
        </p:nvSpPr>
        <p:spPr>
          <a:xfrm>
            <a:off x="556598" y="1229469"/>
            <a:ext cx="9883542" cy="3536525"/>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a:lstStyle>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Resident Trust</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Definition of “resident” varies from state-to-state</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Income taxation on the entire trust</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Nonresident Trust</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If trust does not meet the definition of a “resident” trust</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Income taxation on state-sourced income</a:t>
            </a:r>
          </a:p>
          <a:p>
            <a:pPr marL="228600" indent="-228600">
              <a:buClr>
                <a:srgbClr val="03324E"/>
              </a:buClr>
              <a:buSzPct val="115000"/>
              <a:buFont typeface="Calibri" panose="020F0502020204030204" pitchFamily="34" charset="0"/>
              <a:buChar char="&gt;"/>
            </a:pPr>
            <a:endParaRPr lang="en-US" dirty="0">
              <a:solidFill>
                <a:srgbClr val="333333"/>
              </a:solidFill>
              <a:latin typeface="Calibri" panose="020F0502020204030204" pitchFamily="34" charset="0"/>
              <a:cs typeface="Calibri" panose="020F0502020204030204" pitchFamily="34" charset="0"/>
            </a:endParaRP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Due to the lack of uniformity of “Resident” state definitions, trusts may have multiple resident states or no resident states – this creates a major planning opportunity for advisors</a:t>
            </a:r>
            <a:endParaRPr lang="en-US" sz="2000" dirty="0">
              <a:solidFill>
                <a:srgbClr val="333333"/>
              </a:solidFill>
              <a:latin typeface="Calibri" panose="020F0502020204030204" pitchFamily="34" charset="0"/>
              <a:cs typeface="Calibri" panose="020F0502020204030204" pitchFamily="34" charset="0"/>
            </a:endParaRPr>
          </a:p>
          <a:p>
            <a:pPr>
              <a:buFont typeface="Wingdings" pitchFamily="2" charset="2"/>
              <a:buNone/>
            </a:pPr>
            <a:endParaRPr lang="en-US" sz="3100" dirty="0">
              <a:solidFill>
                <a:srgbClr val="080808"/>
              </a:solidFill>
              <a:latin typeface="Calibri"/>
              <a:cs typeface="Calibri"/>
            </a:endParaRPr>
          </a:p>
          <a:p>
            <a:endParaRPr lang="en-US" sz="3200" dirty="0">
              <a:solidFill>
                <a:srgbClr val="080808"/>
              </a:solidFill>
              <a:latin typeface="Calibri"/>
              <a:cs typeface="Calibri"/>
            </a:endParaRPr>
          </a:p>
        </p:txBody>
      </p:sp>
      <p:grpSp>
        <p:nvGrpSpPr>
          <p:cNvPr id="19" name="Group 18">
            <a:extLst>
              <a:ext uri="{FF2B5EF4-FFF2-40B4-BE49-F238E27FC236}">
                <a16:creationId xmlns:a16="http://schemas.microsoft.com/office/drawing/2014/main" id="{09BBC450-4221-EDFB-C115-89AF57C3CC31}"/>
              </a:ext>
            </a:extLst>
          </p:cNvPr>
          <p:cNvGrpSpPr/>
          <p:nvPr/>
        </p:nvGrpSpPr>
        <p:grpSpPr>
          <a:xfrm flipH="1" flipV="1">
            <a:off x="106595" y="5451400"/>
            <a:ext cx="2665357" cy="1054436"/>
            <a:chOff x="1717964" y="2199759"/>
            <a:chExt cx="8530954" cy="3374914"/>
          </a:xfrm>
        </p:grpSpPr>
        <p:grpSp>
          <p:nvGrpSpPr>
            <p:cNvPr id="21" name="Group 20">
              <a:extLst>
                <a:ext uri="{FF2B5EF4-FFF2-40B4-BE49-F238E27FC236}">
                  <a16:creationId xmlns:a16="http://schemas.microsoft.com/office/drawing/2014/main" id="{5944E4A1-5EB9-3101-9751-22A8BAAE2E1E}"/>
                </a:ext>
              </a:extLst>
            </p:cNvPr>
            <p:cNvGrpSpPr/>
            <p:nvPr/>
          </p:nvGrpSpPr>
          <p:grpSpPr>
            <a:xfrm>
              <a:off x="1717964" y="2199759"/>
              <a:ext cx="8530954" cy="3374914"/>
              <a:chOff x="1717964" y="2199759"/>
              <a:chExt cx="8530954" cy="3374914"/>
            </a:xfrm>
          </p:grpSpPr>
          <p:sp>
            <p:nvSpPr>
              <p:cNvPr id="28" name="Hexagon 27">
                <a:extLst>
                  <a:ext uri="{FF2B5EF4-FFF2-40B4-BE49-F238E27FC236}">
                    <a16:creationId xmlns:a16="http://schemas.microsoft.com/office/drawing/2014/main" id="{44F7E8CF-54D7-82DB-A4BF-7EBF5FAF6BB3}"/>
                  </a:ext>
                </a:extLst>
              </p:cNvPr>
              <p:cNvSpPr/>
              <p:nvPr/>
            </p:nvSpPr>
            <p:spPr>
              <a:xfrm>
                <a:off x="3739568" y="2199759"/>
                <a:ext cx="2447636" cy="2216727"/>
              </a:xfrm>
              <a:prstGeom prst="hexagon">
                <a:avLst/>
              </a:prstGeom>
              <a:solidFill>
                <a:srgbClr val="D2D180"/>
              </a:solidFill>
              <a:ln>
                <a:solidFill>
                  <a:srgbClr val="D2D1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Hexagon 28">
                <a:extLst>
                  <a:ext uri="{FF2B5EF4-FFF2-40B4-BE49-F238E27FC236}">
                    <a16:creationId xmlns:a16="http://schemas.microsoft.com/office/drawing/2014/main" id="{01ADECDD-84D6-7375-0051-F1B6BDD0DB88}"/>
                  </a:ext>
                </a:extLst>
              </p:cNvPr>
              <p:cNvSpPr/>
              <p:nvPr/>
            </p:nvSpPr>
            <p:spPr>
              <a:xfrm>
                <a:off x="7801282" y="2205021"/>
                <a:ext cx="2447636" cy="2216727"/>
              </a:xfrm>
              <a:prstGeom prst="hexagon">
                <a:avLst/>
              </a:prstGeom>
              <a:solidFill>
                <a:srgbClr val="5A7F9B"/>
              </a:solidFill>
              <a:ln>
                <a:solidFill>
                  <a:srgbClr val="5A7F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Hexagon 29">
                <a:extLst>
                  <a:ext uri="{FF2B5EF4-FFF2-40B4-BE49-F238E27FC236}">
                    <a16:creationId xmlns:a16="http://schemas.microsoft.com/office/drawing/2014/main" id="{760B71CE-A75C-6169-FBA3-5DA06AFA493B}"/>
                  </a:ext>
                </a:extLst>
              </p:cNvPr>
              <p:cNvSpPr/>
              <p:nvPr/>
            </p:nvSpPr>
            <p:spPr>
              <a:xfrm>
                <a:off x="1717964" y="3357946"/>
                <a:ext cx="2447636" cy="2216727"/>
              </a:xfrm>
              <a:prstGeom prst="hexagon">
                <a:avLst/>
              </a:prstGeom>
              <a:solidFill>
                <a:srgbClr val="A09F2B"/>
              </a:solidFill>
              <a:ln>
                <a:solidFill>
                  <a:srgbClr val="A09F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Hexagon 30">
                <a:extLst>
                  <a:ext uri="{FF2B5EF4-FFF2-40B4-BE49-F238E27FC236}">
                    <a16:creationId xmlns:a16="http://schemas.microsoft.com/office/drawing/2014/main" id="{075A9B8E-CAD7-443A-B7F9-9BE874D03B7C}"/>
                  </a:ext>
                </a:extLst>
              </p:cNvPr>
              <p:cNvSpPr/>
              <p:nvPr/>
            </p:nvSpPr>
            <p:spPr>
              <a:xfrm>
                <a:off x="5761172" y="3357946"/>
                <a:ext cx="2447636" cy="2216727"/>
              </a:xfrm>
              <a:prstGeom prst="hexagon">
                <a:avLst/>
              </a:prstGeom>
              <a:solidFill>
                <a:srgbClr val="9FCCE0"/>
              </a:solidFill>
              <a:ln>
                <a:solidFill>
                  <a:srgbClr val="9FCC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Hexagon 21">
              <a:extLst>
                <a:ext uri="{FF2B5EF4-FFF2-40B4-BE49-F238E27FC236}">
                  <a16:creationId xmlns:a16="http://schemas.microsoft.com/office/drawing/2014/main" id="{E0AE1503-CA35-D3B7-74C6-913BE4A6DE41}"/>
                </a:ext>
              </a:extLst>
            </p:cNvPr>
            <p:cNvSpPr/>
            <p:nvPr/>
          </p:nvSpPr>
          <p:spPr>
            <a:xfrm>
              <a:off x="2031409" y="3691333"/>
              <a:ext cx="1802240" cy="1549951"/>
            </a:xfrm>
            <a:prstGeom prst="hexagon">
              <a:avLst/>
            </a:prstGeom>
            <a:solidFill>
              <a:srgbClr val="A09F2B"/>
            </a:solidFill>
            <a:ln>
              <a:solidFill>
                <a:srgbClr val="A09F2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00" dirty="0"/>
            </a:p>
          </p:txBody>
        </p:sp>
        <p:sp>
          <p:nvSpPr>
            <p:cNvPr id="24" name="Hexagon 23">
              <a:extLst>
                <a:ext uri="{FF2B5EF4-FFF2-40B4-BE49-F238E27FC236}">
                  <a16:creationId xmlns:a16="http://schemas.microsoft.com/office/drawing/2014/main" id="{46D8F1D6-923D-B878-8C79-0EE78632A086}"/>
                </a:ext>
              </a:extLst>
            </p:cNvPr>
            <p:cNvSpPr/>
            <p:nvPr/>
          </p:nvSpPr>
          <p:spPr>
            <a:xfrm>
              <a:off x="4040979" y="2533146"/>
              <a:ext cx="1802240" cy="1549951"/>
            </a:xfrm>
            <a:prstGeom prst="hexagon">
              <a:avLst/>
            </a:prstGeom>
            <a:solidFill>
              <a:srgbClr val="D2D180"/>
            </a:solidFill>
            <a:ln>
              <a:solidFill>
                <a:srgbClr val="D2D18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Hexagon 25">
              <a:extLst>
                <a:ext uri="{FF2B5EF4-FFF2-40B4-BE49-F238E27FC236}">
                  <a16:creationId xmlns:a16="http://schemas.microsoft.com/office/drawing/2014/main" id="{AA0F6F51-2BC6-9754-1B9B-89FCF29B6340}"/>
                </a:ext>
              </a:extLst>
            </p:cNvPr>
            <p:cNvSpPr/>
            <p:nvPr/>
          </p:nvSpPr>
          <p:spPr>
            <a:xfrm>
              <a:off x="6086910" y="3730633"/>
              <a:ext cx="1802240" cy="1549951"/>
            </a:xfrm>
            <a:prstGeom prst="hexagon">
              <a:avLst/>
            </a:prstGeom>
            <a:solidFill>
              <a:srgbClr val="9FCCE0"/>
            </a:solidFill>
            <a:ln>
              <a:solidFill>
                <a:srgbClr val="9FCCE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50" dirty="0"/>
            </a:p>
          </p:txBody>
        </p:sp>
        <p:sp>
          <p:nvSpPr>
            <p:cNvPr id="27" name="Hexagon 26">
              <a:extLst>
                <a:ext uri="{FF2B5EF4-FFF2-40B4-BE49-F238E27FC236}">
                  <a16:creationId xmlns:a16="http://schemas.microsoft.com/office/drawing/2014/main" id="{4A1D599B-B570-96A3-825B-5B83A69A68B0}"/>
                </a:ext>
              </a:extLst>
            </p:cNvPr>
            <p:cNvSpPr/>
            <p:nvPr/>
          </p:nvSpPr>
          <p:spPr>
            <a:xfrm>
              <a:off x="8123980" y="2582970"/>
              <a:ext cx="1802240" cy="1549951"/>
            </a:xfrm>
            <a:prstGeom prst="hexagon">
              <a:avLst/>
            </a:prstGeom>
            <a:solidFill>
              <a:srgbClr val="5A7F9B"/>
            </a:solidFill>
            <a:ln>
              <a:solidFill>
                <a:srgbClr val="5A7F9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74571083"/>
      </p:ext>
    </p:extLst>
  </p:cSld>
  <p:clrMapOvr>
    <a:masterClrMapping/>
  </p:clrMapOvr>
  <mc:AlternateContent xmlns:mc="http://schemas.openxmlformats.org/markup-compatibility/2006" xmlns:p14="http://schemas.microsoft.com/office/powerpoint/2010/main">
    <mc:Choice Requires="p14">
      <p:transition p14:dur="10" advClick="0" advTm="15000"/>
    </mc:Choice>
    <mc:Fallback xmlns="">
      <p:transition advClick="0" advTm="15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1E6BB272-8344-46C9-A7AE-7B2B8F5DF3B3}"/>
              </a:ext>
            </a:extLst>
          </p:cNvPr>
          <p:cNvGrpSpPr/>
          <p:nvPr/>
        </p:nvGrpSpPr>
        <p:grpSpPr>
          <a:xfrm>
            <a:off x="0" y="0"/>
            <a:ext cx="12192000" cy="1041692"/>
            <a:chOff x="109729" y="1295879"/>
            <a:chExt cx="12191999" cy="1364955"/>
          </a:xfrm>
        </p:grpSpPr>
        <p:pic>
          <p:nvPicPr>
            <p:cNvPr id="6" name="Picture 5" descr="A picture containing motorcycle, black, wall&#10;&#10;Description generated with very high confidence">
              <a:extLst>
                <a:ext uri="{FF2B5EF4-FFF2-40B4-BE49-F238E27FC236}">
                  <a16:creationId xmlns:a16="http://schemas.microsoft.com/office/drawing/2014/main" id="{1D5E1044-302F-4F2B-B788-43BD8E72098C}"/>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2446351" y="-1040739"/>
              <a:ext cx="1364950" cy="6038193"/>
            </a:xfrm>
            <a:prstGeom prst="rect">
              <a:avLst/>
            </a:prstGeom>
          </p:spPr>
        </p:pic>
        <p:pic>
          <p:nvPicPr>
            <p:cNvPr id="8" name="Picture 7" descr="A picture containing motorcycle, black, wall&#10;&#10;Description generated with very high confidence">
              <a:extLst>
                <a:ext uri="{FF2B5EF4-FFF2-40B4-BE49-F238E27FC236}">
                  <a16:creationId xmlns:a16="http://schemas.microsoft.com/office/drawing/2014/main" id="{6E1490E7-D9CB-444E-A51F-00DBED87EA43}"/>
                </a:ext>
              </a:extLst>
            </p:cNvPr>
            <p:cNvPicPr>
              <a:picLocks noChangeAspect="1"/>
            </p:cNvPicPr>
            <p:nvPr/>
          </p:nvPicPr>
          <p:blipFill rotWithShape="1">
            <a:blip r:embed="rId4" cstate="screen">
              <a:extLst>
                <a:ext uri="{BEBA8EAE-BF5A-486C-A8C5-ECC9F3942E4B}">
                  <a14:imgProps xmlns:a14="http://schemas.microsoft.com/office/drawing/2010/main">
                    <a14:imgLayer r:embed="rId5">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8542349" y="-1098545"/>
              <a:ext cx="1364955" cy="6153803"/>
            </a:xfrm>
            <a:prstGeom prst="rect">
              <a:avLst/>
            </a:prstGeom>
          </p:spPr>
        </p:pic>
      </p:grpSp>
      <p:sp>
        <p:nvSpPr>
          <p:cNvPr id="3" name="Rectangle 2">
            <a:extLst>
              <a:ext uri="{FF2B5EF4-FFF2-40B4-BE49-F238E27FC236}">
                <a16:creationId xmlns:a16="http://schemas.microsoft.com/office/drawing/2014/main" id="{C7C897A9-CA05-4ACF-8D8D-D0FC350678BC}"/>
              </a:ext>
            </a:extLst>
          </p:cNvPr>
          <p:cNvSpPr>
            <a:spLocks noChangeAspect="1"/>
          </p:cNvSpPr>
          <p:nvPr/>
        </p:nvSpPr>
        <p:spPr>
          <a:xfrm>
            <a:off x="0" y="2"/>
            <a:ext cx="12192000" cy="1048282"/>
          </a:xfrm>
          <a:prstGeom prst="rect">
            <a:avLst/>
          </a:prstGeom>
          <a:solidFill>
            <a:srgbClr val="05334E">
              <a:alpha val="9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5334E"/>
              </a:solidFill>
            </a:endParaRPr>
          </a:p>
        </p:txBody>
      </p:sp>
      <p:sp>
        <p:nvSpPr>
          <p:cNvPr id="25" name="Rectangle 24">
            <a:extLst>
              <a:ext uri="{FF2B5EF4-FFF2-40B4-BE49-F238E27FC236}">
                <a16:creationId xmlns:a16="http://schemas.microsoft.com/office/drawing/2014/main" id="{01F21BED-FDEC-48CB-9C69-778C9C125AB6}"/>
              </a:ext>
            </a:extLst>
          </p:cNvPr>
          <p:cNvSpPr>
            <a:spLocks noChangeAspect="1"/>
          </p:cNvSpPr>
          <p:nvPr/>
        </p:nvSpPr>
        <p:spPr>
          <a:xfrm>
            <a:off x="0" y="6648625"/>
            <a:ext cx="12192000" cy="209377"/>
          </a:xfrm>
          <a:prstGeom prst="rect">
            <a:avLst/>
          </a:prstGeom>
          <a:gradFill>
            <a:gsLst>
              <a:gs pos="0">
                <a:srgbClr val="9FCCE0"/>
              </a:gs>
              <a:gs pos="54000">
                <a:srgbClr val="5A7F9B"/>
              </a:gs>
              <a:gs pos="100000">
                <a:srgbClr val="05334E"/>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B1C68439-2203-A099-1F8C-40C01B1246CE}"/>
              </a:ext>
            </a:extLst>
          </p:cNvPr>
          <p:cNvSpPr txBox="1">
            <a:spLocks noChangeAspect="1"/>
          </p:cNvSpPr>
          <p:nvPr/>
        </p:nvSpPr>
        <p:spPr>
          <a:xfrm>
            <a:off x="556598" y="228458"/>
            <a:ext cx="11387752" cy="584775"/>
          </a:xfrm>
          <a:prstGeom prst="rect">
            <a:avLst/>
          </a:prstGeom>
          <a:noFill/>
          <a:ln>
            <a:noFill/>
          </a:ln>
        </p:spPr>
        <p:txBody>
          <a:bodyPr wrap="square" rtlCol="0">
            <a:spAutoFit/>
          </a:bodyPr>
          <a:lstStyle/>
          <a:p>
            <a:r>
              <a:rPr lang="en-US" sz="3200" b="1" dirty="0">
                <a:solidFill>
                  <a:schemeClr val="bg1"/>
                </a:solidFill>
                <a:latin typeface="Garamond" panose="02020404030301010803" pitchFamily="18" charset="0"/>
              </a:rPr>
              <a:t>Fiduciary State Income Taxation Overview</a:t>
            </a:r>
            <a:endParaRPr lang="en-US" sz="3200" dirty="0">
              <a:solidFill>
                <a:schemeClr val="bg1"/>
              </a:solidFill>
              <a:latin typeface="Garamond" panose="02020404030301010803" pitchFamily="18" charset="0"/>
            </a:endParaRPr>
          </a:p>
        </p:txBody>
      </p:sp>
      <p:sp>
        <p:nvSpPr>
          <p:cNvPr id="4" name="Rectangle 3">
            <a:extLst>
              <a:ext uri="{FF2B5EF4-FFF2-40B4-BE49-F238E27FC236}">
                <a16:creationId xmlns:a16="http://schemas.microsoft.com/office/drawing/2014/main" id="{F1040BAC-B725-02F1-22EA-1C7AF277E263}"/>
              </a:ext>
            </a:extLst>
          </p:cNvPr>
          <p:cNvSpPr/>
          <p:nvPr/>
        </p:nvSpPr>
        <p:spPr>
          <a:xfrm>
            <a:off x="9910355" y="6252754"/>
            <a:ext cx="627017" cy="3958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Subtitle 5">
            <a:extLst>
              <a:ext uri="{FF2B5EF4-FFF2-40B4-BE49-F238E27FC236}">
                <a16:creationId xmlns:a16="http://schemas.microsoft.com/office/drawing/2014/main" id="{BF36CEC8-CB17-582F-E500-1A5082CBC115}"/>
              </a:ext>
            </a:extLst>
          </p:cNvPr>
          <p:cNvSpPr txBox="1">
            <a:spLocks/>
          </p:cNvSpPr>
          <p:nvPr/>
        </p:nvSpPr>
        <p:spPr>
          <a:xfrm>
            <a:off x="556598" y="1229469"/>
            <a:ext cx="9883542" cy="3536525"/>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a:lstStyle>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Resident trust definitions for state income taxes can be based on one or more of the following factors:</a:t>
            </a:r>
          </a:p>
          <a:p>
            <a:pPr marL="0" indent="0">
              <a:buClr>
                <a:srgbClr val="03324E"/>
              </a:buClr>
              <a:buSzPct val="115000"/>
              <a:buNone/>
            </a:pPr>
            <a:endParaRPr lang="en-US" dirty="0">
              <a:solidFill>
                <a:srgbClr val="333333"/>
              </a:solidFill>
              <a:latin typeface="Calibri" panose="020F0502020204030204" pitchFamily="34" charset="0"/>
              <a:cs typeface="Calibri" panose="020F0502020204030204" pitchFamily="34" charset="0"/>
            </a:endParaRPr>
          </a:p>
          <a:p>
            <a:pPr marL="502920" lvl="1" indent="-228600">
              <a:buClr>
                <a:srgbClr val="03324E"/>
              </a:buClr>
              <a:buSzPct val="115000"/>
              <a:buFont typeface="Calibri" panose="020F0502020204030204" pitchFamily="34" charset="0"/>
              <a:buChar char="&gt;"/>
            </a:pPr>
            <a:r>
              <a:rPr lang="en-US" sz="1900" dirty="0">
                <a:solidFill>
                  <a:srgbClr val="333333"/>
                </a:solidFill>
                <a:latin typeface="Calibri" panose="020F0502020204030204" pitchFamily="34" charset="0"/>
                <a:cs typeface="Calibri" panose="020F0502020204030204" pitchFamily="34" charset="0"/>
              </a:rPr>
              <a:t>State residency of the decedent or decedent’s estate that gave rise to the testamentary trust</a:t>
            </a:r>
          </a:p>
          <a:p>
            <a:pPr marL="502920" lvl="1" indent="-228600">
              <a:buClr>
                <a:srgbClr val="03324E"/>
              </a:buClr>
              <a:buSzPct val="115000"/>
              <a:buFont typeface="Calibri" panose="020F0502020204030204" pitchFamily="34" charset="0"/>
              <a:buChar char="&gt;"/>
            </a:pPr>
            <a:r>
              <a:rPr lang="en-US" sz="1900" dirty="0">
                <a:solidFill>
                  <a:srgbClr val="333333"/>
                </a:solidFill>
                <a:latin typeface="Calibri" panose="020F0502020204030204" pitchFamily="34" charset="0"/>
                <a:cs typeface="Calibri" panose="020F0502020204030204" pitchFamily="34" charset="0"/>
              </a:rPr>
              <a:t>State residency of the grantor of an inter </a:t>
            </a:r>
            <a:r>
              <a:rPr lang="en-US" sz="1900" dirty="0" err="1">
                <a:solidFill>
                  <a:srgbClr val="333333"/>
                </a:solidFill>
                <a:latin typeface="Calibri" panose="020F0502020204030204" pitchFamily="34" charset="0"/>
                <a:cs typeface="Calibri" panose="020F0502020204030204" pitchFamily="34" charset="0"/>
              </a:rPr>
              <a:t>vivos</a:t>
            </a:r>
            <a:r>
              <a:rPr lang="en-US" sz="1900" dirty="0">
                <a:solidFill>
                  <a:srgbClr val="333333"/>
                </a:solidFill>
                <a:latin typeface="Calibri" panose="020F0502020204030204" pitchFamily="34" charset="0"/>
                <a:cs typeface="Calibri" panose="020F0502020204030204" pitchFamily="34" charset="0"/>
              </a:rPr>
              <a:t> trust</a:t>
            </a:r>
          </a:p>
          <a:p>
            <a:pPr marL="502920" lvl="1" indent="-228600">
              <a:buClr>
                <a:srgbClr val="03324E"/>
              </a:buClr>
              <a:buSzPct val="115000"/>
              <a:buFont typeface="Calibri" panose="020F0502020204030204" pitchFamily="34" charset="0"/>
              <a:buChar char="&gt;"/>
            </a:pPr>
            <a:r>
              <a:rPr lang="en-US" sz="1900" dirty="0">
                <a:solidFill>
                  <a:srgbClr val="333333"/>
                </a:solidFill>
                <a:latin typeface="Calibri" panose="020F0502020204030204" pitchFamily="34" charset="0"/>
                <a:cs typeface="Calibri" panose="020F0502020204030204" pitchFamily="34" charset="0"/>
              </a:rPr>
              <a:t>State location of the ongoing administration of the trust</a:t>
            </a:r>
          </a:p>
          <a:p>
            <a:pPr marL="502920" lvl="1" indent="-228600">
              <a:buClr>
                <a:srgbClr val="03324E"/>
              </a:buClr>
              <a:buSzPct val="115000"/>
              <a:buFont typeface="Calibri" panose="020F0502020204030204" pitchFamily="34" charset="0"/>
              <a:buChar char="&gt;"/>
            </a:pPr>
            <a:r>
              <a:rPr lang="en-US" sz="1900" dirty="0">
                <a:solidFill>
                  <a:srgbClr val="333333"/>
                </a:solidFill>
                <a:latin typeface="Calibri" panose="020F0502020204030204" pitchFamily="34" charset="0"/>
                <a:cs typeface="Calibri" panose="020F0502020204030204" pitchFamily="34" charset="0"/>
              </a:rPr>
              <a:t>State residency of the trustee</a:t>
            </a:r>
          </a:p>
          <a:p>
            <a:pPr marL="502920" lvl="1" indent="-228600">
              <a:buClr>
                <a:srgbClr val="03324E"/>
              </a:buClr>
              <a:buSzPct val="115000"/>
              <a:buFont typeface="Calibri" panose="020F0502020204030204" pitchFamily="34" charset="0"/>
              <a:buChar char="&gt;"/>
            </a:pPr>
            <a:r>
              <a:rPr lang="en-US" sz="1900" dirty="0">
                <a:solidFill>
                  <a:srgbClr val="333333"/>
                </a:solidFill>
                <a:latin typeface="Calibri" panose="020F0502020204030204" pitchFamily="34" charset="0"/>
                <a:cs typeface="Calibri" panose="020F0502020204030204" pitchFamily="34" charset="0"/>
              </a:rPr>
              <a:t>State residency of the beneficiary</a:t>
            </a:r>
          </a:p>
          <a:p>
            <a:pPr lvl="1" indent="-228600">
              <a:buClr>
                <a:srgbClr val="03324E"/>
              </a:buClr>
              <a:buSzPct val="115000"/>
              <a:buFont typeface="Calibri" panose="020F0502020204030204" pitchFamily="34" charset="0"/>
              <a:buChar char="&gt;"/>
            </a:pPr>
            <a:endParaRPr lang="en-US" sz="2000" dirty="0">
              <a:solidFill>
                <a:srgbClr val="333333"/>
              </a:solidFill>
              <a:latin typeface="Calibri" panose="020F0502020204030204" pitchFamily="34" charset="0"/>
              <a:cs typeface="Calibri" panose="020F0502020204030204" pitchFamily="34" charset="0"/>
            </a:endParaRPr>
          </a:p>
          <a:p>
            <a:pPr>
              <a:buFont typeface="Wingdings" pitchFamily="2" charset="2"/>
              <a:buNone/>
            </a:pPr>
            <a:endParaRPr lang="en-US" sz="3100" dirty="0">
              <a:solidFill>
                <a:srgbClr val="080808"/>
              </a:solidFill>
              <a:latin typeface="Calibri"/>
              <a:cs typeface="Calibri"/>
            </a:endParaRPr>
          </a:p>
          <a:p>
            <a:endParaRPr lang="en-US" sz="3200" dirty="0">
              <a:solidFill>
                <a:srgbClr val="080808"/>
              </a:solidFill>
              <a:latin typeface="Calibri"/>
              <a:cs typeface="Calibri"/>
            </a:endParaRPr>
          </a:p>
        </p:txBody>
      </p:sp>
      <p:grpSp>
        <p:nvGrpSpPr>
          <p:cNvPr id="19" name="Group 18">
            <a:extLst>
              <a:ext uri="{FF2B5EF4-FFF2-40B4-BE49-F238E27FC236}">
                <a16:creationId xmlns:a16="http://schemas.microsoft.com/office/drawing/2014/main" id="{09BBC450-4221-EDFB-C115-89AF57C3CC31}"/>
              </a:ext>
            </a:extLst>
          </p:cNvPr>
          <p:cNvGrpSpPr/>
          <p:nvPr/>
        </p:nvGrpSpPr>
        <p:grpSpPr>
          <a:xfrm flipH="1" flipV="1">
            <a:off x="106595" y="5451400"/>
            <a:ext cx="2665357" cy="1054436"/>
            <a:chOff x="1717964" y="2199759"/>
            <a:chExt cx="8530954" cy="3374914"/>
          </a:xfrm>
        </p:grpSpPr>
        <p:grpSp>
          <p:nvGrpSpPr>
            <p:cNvPr id="21" name="Group 20">
              <a:extLst>
                <a:ext uri="{FF2B5EF4-FFF2-40B4-BE49-F238E27FC236}">
                  <a16:creationId xmlns:a16="http://schemas.microsoft.com/office/drawing/2014/main" id="{5944E4A1-5EB9-3101-9751-22A8BAAE2E1E}"/>
                </a:ext>
              </a:extLst>
            </p:cNvPr>
            <p:cNvGrpSpPr/>
            <p:nvPr/>
          </p:nvGrpSpPr>
          <p:grpSpPr>
            <a:xfrm>
              <a:off x="1717964" y="2199759"/>
              <a:ext cx="8530954" cy="3374914"/>
              <a:chOff x="1717964" y="2199759"/>
              <a:chExt cx="8530954" cy="3374914"/>
            </a:xfrm>
          </p:grpSpPr>
          <p:sp>
            <p:nvSpPr>
              <p:cNvPr id="28" name="Hexagon 27">
                <a:extLst>
                  <a:ext uri="{FF2B5EF4-FFF2-40B4-BE49-F238E27FC236}">
                    <a16:creationId xmlns:a16="http://schemas.microsoft.com/office/drawing/2014/main" id="{44F7E8CF-54D7-82DB-A4BF-7EBF5FAF6BB3}"/>
                  </a:ext>
                </a:extLst>
              </p:cNvPr>
              <p:cNvSpPr/>
              <p:nvPr/>
            </p:nvSpPr>
            <p:spPr>
              <a:xfrm>
                <a:off x="3739568" y="2199759"/>
                <a:ext cx="2447636" cy="2216727"/>
              </a:xfrm>
              <a:prstGeom prst="hexagon">
                <a:avLst/>
              </a:prstGeom>
              <a:solidFill>
                <a:srgbClr val="D2D180"/>
              </a:solidFill>
              <a:ln>
                <a:solidFill>
                  <a:srgbClr val="D2D1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Hexagon 28">
                <a:extLst>
                  <a:ext uri="{FF2B5EF4-FFF2-40B4-BE49-F238E27FC236}">
                    <a16:creationId xmlns:a16="http://schemas.microsoft.com/office/drawing/2014/main" id="{01ADECDD-84D6-7375-0051-F1B6BDD0DB88}"/>
                  </a:ext>
                </a:extLst>
              </p:cNvPr>
              <p:cNvSpPr/>
              <p:nvPr/>
            </p:nvSpPr>
            <p:spPr>
              <a:xfrm>
                <a:off x="7801282" y="2205021"/>
                <a:ext cx="2447636" cy="2216727"/>
              </a:xfrm>
              <a:prstGeom prst="hexagon">
                <a:avLst/>
              </a:prstGeom>
              <a:solidFill>
                <a:srgbClr val="5A7F9B"/>
              </a:solidFill>
              <a:ln>
                <a:solidFill>
                  <a:srgbClr val="5A7F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Hexagon 29">
                <a:extLst>
                  <a:ext uri="{FF2B5EF4-FFF2-40B4-BE49-F238E27FC236}">
                    <a16:creationId xmlns:a16="http://schemas.microsoft.com/office/drawing/2014/main" id="{760B71CE-A75C-6169-FBA3-5DA06AFA493B}"/>
                  </a:ext>
                </a:extLst>
              </p:cNvPr>
              <p:cNvSpPr/>
              <p:nvPr/>
            </p:nvSpPr>
            <p:spPr>
              <a:xfrm>
                <a:off x="1717964" y="3357946"/>
                <a:ext cx="2447636" cy="2216727"/>
              </a:xfrm>
              <a:prstGeom prst="hexagon">
                <a:avLst/>
              </a:prstGeom>
              <a:solidFill>
                <a:srgbClr val="A09F2B"/>
              </a:solidFill>
              <a:ln>
                <a:solidFill>
                  <a:srgbClr val="A09F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Hexagon 30">
                <a:extLst>
                  <a:ext uri="{FF2B5EF4-FFF2-40B4-BE49-F238E27FC236}">
                    <a16:creationId xmlns:a16="http://schemas.microsoft.com/office/drawing/2014/main" id="{075A9B8E-CAD7-443A-B7F9-9BE874D03B7C}"/>
                  </a:ext>
                </a:extLst>
              </p:cNvPr>
              <p:cNvSpPr/>
              <p:nvPr/>
            </p:nvSpPr>
            <p:spPr>
              <a:xfrm>
                <a:off x="5761172" y="3357946"/>
                <a:ext cx="2447636" cy="2216727"/>
              </a:xfrm>
              <a:prstGeom prst="hexagon">
                <a:avLst/>
              </a:prstGeom>
              <a:solidFill>
                <a:srgbClr val="9FCCE0"/>
              </a:solidFill>
              <a:ln>
                <a:solidFill>
                  <a:srgbClr val="9FCC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Hexagon 21">
              <a:extLst>
                <a:ext uri="{FF2B5EF4-FFF2-40B4-BE49-F238E27FC236}">
                  <a16:creationId xmlns:a16="http://schemas.microsoft.com/office/drawing/2014/main" id="{E0AE1503-CA35-D3B7-74C6-913BE4A6DE41}"/>
                </a:ext>
              </a:extLst>
            </p:cNvPr>
            <p:cNvSpPr/>
            <p:nvPr/>
          </p:nvSpPr>
          <p:spPr>
            <a:xfrm>
              <a:off x="2031409" y="3691333"/>
              <a:ext cx="1802240" cy="1549951"/>
            </a:xfrm>
            <a:prstGeom prst="hexagon">
              <a:avLst/>
            </a:prstGeom>
            <a:solidFill>
              <a:srgbClr val="A09F2B"/>
            </a:solidFill>
            <a:ln>
              <a:solidFill>
                <a:srgbClr val="A09F2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00" dirty="0"/>
            </a:p>
          </p:txBody>
        </p:sp>
        <p:sp>
          <p:nvSpPr>
            <p:cNvPr id="24" name="Hexagon 23">
              <a:extLst>
                <a:ext uri="{FF2B5EF4-FFF2-40B4-BE49-F238E27FC236}">
                  <a16:creationId xmlns:a16="http://schemas.microsoft.com/office/drawing/2014/main" id="{46D8F1D6-923D-B878-8C79-0EE78632A086}"/>
                </a:ext>
              </a:extLst>
            </p:cNvPr>
            <p:cNvSpPr/>
            <p:nvPr/>
          </p:nvSpPr>
          <p:spPr>
            <a:xfrm>
              <a:off x="4040979" y="2533146"/>
              <a:ext cx="1802240" cy="1549951"/>
            </a:xfrm>
            <a:prstGeom prst="hexagon">
              <a:avLst/>
            </a:prstGeom>
            <a:solidFill>
              <a:srgbClr val="D2D180"/>
            </a:solidFill>
            <a:ln>
              <a:solidFill>
                <a:srgbClr val="D2D18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Hexagon 25">
              <a:extLst>
                <a:ext uri="{FF2B5EF4-FFF2-40B4-BE49-F238E27FC236}">
                  <a16:creationId xmlns:a16="http://schemas.microsoft.com/office/drawing/2014/main" id="{AA0F6F51-2BC6-9754-1B9B-89FCF29B6340}"/>
                </a:ext>
              </a:extLst>
            </p:cNvPr>
            <p:cNvSpPr/>
            <p:nvPr/>
          </p:nvSpPr>
          <p:spPr>
            <a:xfrm>
              <a:off x="6086910" y="3730633"/>
              <a:ext cx="1802240" cy="1549951"/>
            </a:xfrm>
            <a:prstGeom prst="hexagon">
              <a:avLst/>
            </a:prstGeom>
            <a:solidFill>
              <a:srgbClr val="9FCCE0"/>
            </a:solidFill>
            <a:ln>
              <a:solidFill>
                <a:srgbClr val="9FCCE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50" dirty="0"/>
            </a:p>
          </p:txBody>
        </p:sp>
        <p:sp>
          <p:nvSpPr>
            <p:cNvPr id="27" name="Hexagon 26">
              <a:extLst>
                <a:ext uri="{FF2B5EF4-FFF2-40B4-BE49-F238E27FC236}">
                  <a16:creationId xmlns:a16="http://schemas.microsoft.com/office/drawing/2014/main" id="{4A1D599B-B570-96A3-825B-5B83A69A68B0}"/>
                </a:ext>
              </a:extLst>
            </p:cNvPr>
            <p:cNvSpPr/>
            <p:nvPr/>
          </p:nvSpPr>
          <p:spPr>
            <a:xfrm>
              <a:off x="8123980" y="2582970"/>
              <a:ext cx="1802240" cy="1549951"/>
            </a:xfrm>
            <a:prstGeom prst="hexagon">
              <a:avLst/>
            </a:prstGeom>
            <a:solidFill>
              <a:srgbClr val="5A7F9B"/>
            </a:solidFill>
            <a:ln>
              <a:solidFill>
                <a:srgbClr val="5A7F9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012954510"/>
      </p:ext>
    </p:extLst>
  </p:cSld>
  <p:clrMapOvr>
    <a:masterClrMapping/>
  </p:clrMapOvr>
  <mc:AlternateContent xmlns:mc="http://schemas.openxmlformats.org/markup-compatibility/2006" xmlns:p14="http://schemas.microsoft.com/office/powerpoint/2010/main">
    <mc:Choice Requires="p14">
      <p:transition p14:dur="10" advClick="0" advTm="15000"/>
    </mc:Choice>
    <mc:Fallback xmlns="">
      <p:transition advClick="0" advTm="15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D79FC374-4E67-45CD-BF3B-BD7F8A803369}"/>
              </a:ext>
            </a:extLst>
          </p:cNvPr>
          <p:cNvGrpSpPr/>
          <p:nvPr/>
        </p:nvGrpSpPr>
        <p:grpSpPr>
          <a:xfrm>
            <a:off x="0" y="0"/>
            <a:ext cx="12191999" cy="6858000"/>
            <a:chOff x="1" y="-2"/>
            <a:chExt cx="12192002" cy="6892290"/>
          </a:xfrm>
        </p:grpSpPr>
        <p:pic>
          <p:nvPicPr>
            <p:cNvPr id="9" name="Picture 8" descr="A picture containing motorcycle, black, wall&#10;&#10;Description generated with very high confidence">
              <a:extLst>
                <a:ext uri="{FF2B5EF4-FFF2-40B4-BE49-F238E27FC236}">
                  <a16:creationId xmlns:a16="http://schemas.microsoft.com/office/drawing/2014/main" id="{666A6181-9920-43BF-8D13-1FA69193561E}"/>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619815" y="619814"/>
              <a:ext cx="6892290" cy="5652657"/>
            </a:xfrm>
            <a:prstGeom prst="rect">
              <a:avLst/>
            </a:prstGeom>
          </p:spPr>
        </p:pic>
        <p:pic>
          <p:nvPicPr>
            <p:cNvPr id="10" name="Picture 9" descr="A picture containing motorcycle, black, wall&#10;&#10;Description generated with very high confidence">
              <a:extLst>
                <a:ext uri="{FF2B5EF4-FFF2-40B4-BE49-F238E27FC236}">
                  <a16:creationId xmlns:a16="http://schemas.microsoft.com/office/drawing/2014/main" id="{468B21F0-8897-49BE-B0DA-50675531E24C}"/>
                </a:ext>
              </a:extLst>
            </p:cNvPr>
            <p:cNvPicPr>
              <a:picLocks noChangeAspect="1"/>
            </p:cNvPicPr>
            <p:nvPr/>
          </p:nvPicPr>
          <p:blipFill rotWithShape="1">
            <a:blip r:embed="rId4" cstate="screen">
              <a:extLst>
                <a:ext uri="{BEBA8EAE-BF5A-486C-A8C5-ECC9F3942E4B}">
                  <a14:imgProps xmlns:a14="http://schemas.microsoft.com/office/drawing/2010/main">
                    <a14:imgLayer r:embed="rId5">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t="-13"/>
            <a:stretch/>
          </p:blipFill>
          <p:spPr>
            <a:xfrm rot="16200000">
              <a:off x="8516241" y="2817923"/>
              <a:ext cx="6493687" cy="857837"/>
            </a:xfrm>
            <a:prstGeom prst="rect">
              <a:avLst/>
            </a:prstGeom>
          </p:spPr>
        </p:pic>
        <p:pic>
          <p:nvPicPr>
            <p:cNvPr id="11" name="Picture 10" descr="A picture containing motorcycle, black, wall&#10;&#10;Description generated with very high confidence">
              <a:extLst>
                <a:ext uri="{FF2B5EF4-FFF2-40B4-BE49-F238E27FC236}">
                  <a16:creationId xmlns:a16="http://schemas.microsoft.com/office/drawing/2014/main" id="{EEB95C38-BEE6-4693-A633-D4E7081F612C}"/>
                </a:ext>
              </a:extLst>
            </p:cNvPr>
            <p:cNvPicPr>
              <a:picLocks noChangeAspect="1"/>
            </p:cNvPicPr>
            <p:nvPr/>
          </p:nvPicPr>
          <p:blipFill rotWithShape="1">
            <a:blip r:embed="rId6" cstate="screen">
              <a:extLst>
                <a:ext uri="{BEBA8EAE-BF5A-486C-A8C5-ECC9F3942E4B}">
                  <a14:imgProps xmlns:a14="http://schemas.microsoft.com/office/drawing/2010/main">
                    <a14:imgLayer r:embed="rId7">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5147515" y="519566"/>
              <a:ext cx="6691794" cy="5652657"/>
            </a:xfrm>
            <a:prstGeom prst="rect">
              <a:avLst/>
            </a:prstGeom>
          </p:spPr>
        </p:pic>
      </p:grpSp>
      <p:sp>
        <p:nvSpPr>
          <p:cNvPr id="12" name="Rectangle 11">
            <a:extLst>
              <a:ext uri="{FF2B5EF4-FFF2-40B4-BE49-F238E27FC236}">
                <a16:creationId xmlns:a16="http://schemas.microsoft.com/office/drawing/2014/main" id="{EEB4A9DD-3843-4A6B-93E2-C5EEE4D4F159}"/>
              </a:ext>
            </a:extLst>
          </p:cNvPr>
          <p:cNvSpPr/>
          <p:nvPr/>
        </p:nvSpPr>
        <p:spPr>
          <a:xfrm>
            <a:off x="-1" y="-114300"/>
            <a:ext cx="12192001" cy="6972300"/>
          </a:xfrm>
          <a:prstGeom prst="rect">
            <a:avLst/>
          </a:prstGeom>
          <a:solidFill>
            <a:srgbClr val="05334E">
              <a:alpha val="97000"/>
            </a:srgbClr>
          </a:solidFill>
          <a:ln>
            <a:noFill/>
          </a:ln>
          <a:effectLst>
            <a:outerShdw blurRad="50800" dist="50800" dir="5400000" algn="ctr" rotWithShape="0">
              <a:schemeClr val="bg1">
                <a:lumMod val="75000"/>
                <a:alpha val="3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 name="Rectangle 2">
            <a:extLst>
              <a:ext uri="{FF2B5EF4-FFF2-40B4-BE49-F238E27FC236}">
                <a16:creationId xmlns:a16="http://schemas.microsoft.com/office/drawing/2014/main" id="{BB3EB2F5-3268-404E-BA16-0C61200CDE22}"/>
              </a:ext>
            </a:extLst>
          </p:cNvPr>
          <p:cNvSpPr/>
          <p:nvPr/>
        </p:nvSpPr>
        <p:spPr>
          <a:xfrm>
            <a:off x="425450" y="2588031"/>
            <a:ext cx="11341100" cy="1482437"/>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latin typeface="Garamond" panose="02020404030301010803" pitchFamily="18" charset="0"/>
              </a:rPr>
              <a:t>Case Studies</a:t>
            </a:r>
          </a:p>
        </p:txBody>
      </p:sp>
    </p:spTree>
    <p:extLst>
      <p:ext uri="{BB962C8B-B14F-4D97-AF65-F5344CB8AC3E}">
        <p14:creationId xmlns:p14="http://schemas.microsoft.com/office/powerpoint/2010/main" val="3404257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1E6BB272-8344-46C9-A7AE-7B2B8F5DF3B3}"/>
              </a:ext>
            </a:extLst>
          </p:cNvPr>
          <p:cNvGrpSpPr/>
          <p:nvPr/>
        </p:nvGrpSpPr>
        <p:grpSpPr>
          <a:xfrm>
            <a:off x="0" y="0"/>
            <a:ext cx="12192000" cy="1041692"/>
            <a:chOff x="109729" y="1295879"/>
            <a:chExt cx="12191999" cy="1364955"/>
          </a:xfrm>
        </p:grpSpPr>
        <p:pic>
          <p:nvPicPr>
            <p:cNvPr id="6" name="Picture 5" descr="A picture containing motorcycle, black, wall&#10;&#10;Description generated with very high confidence">
              <a:extLst>
                <a:ext uri="{FF2B5EF4-FFF2-40B4-BE49-F238E27FC236}">
                  <a16:creationId xmlns:a16="http://schemas.microsoft.com/office/drawing/2014/main" id="{1D5E1044-302F-4F2B-B788-43BD8E72098C}"/>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2446351" y="-1040739"/>
              <a:ext cx="1364950" cy="6038193"/>
            </a:xfrm>
            <a:prstGeom prst="rect">
              <a:avLst/>
            </a:prstGeom>
          </p:spPr>
        </p:pic>
        <p:pic>
          <p:nvPicPr>
            <p:cNvPr id="8" name="Picture 7" descr="A picture containing motorcycle, black, wall&#10;&#10;Description generated with very high confidence">
              <a:extLst>
                <a:ext uri="{FF2B5EF4-FFF2-40B4-BE49-F238E27FC236}">
                  <a16:creationId xmlns:a16="http://schemas.microsoft.com/office/drawing/2014/main" id="{6E1490E7-D9CB-444E-A51F-00DBED87EA43}"/>
                </a:ext>
              </a:extLst>
            </p:cNvPr>
            <p:cNvPicPr>
              <a:picLocks noChangeAspect="1"/>
            </p:cNvPicPr>
            <p:nvPr/>
          </p:nvPicPr>
          <p:blipFill rotWithShape="1">
            <a:blip r:embed="rId4" cstate="screen">
              <a:extLst>
                <a:ext uri="{BEBA8EAE-BF5A-486C-A8C5-ECC9F3942E4B}">
                  <a14:imgProps xmlns:a14="http://schemas.microsoft.com/office/drawing/2010/main">
                    <a14:imgLayer r:embed="rId5">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8542349" y="-1098545"/>
              <a:ext cx="1364955" cy="6153803"/>
            </a:xfrm>
            <a:prstGeom prst="rect">
              <a:avLst/>
            </a:prstGeom>
          </p:spPr>
        </p:pic>
      </p:grpSp>
      <p:sp>
        <p:nvSpPr>
          <p:cNvPr id="3" name="Rectangle 2">
            <a:extLst>
              <a:ext uri="{FF2B5EF4-FFF2-40B4-BE49-F238E27FC236}">
                <a16:creationId xmlns:a16="http://schemas.microsoft.com/office/drawing/2014/main" id="{C7C897A9-CA05-4ACF-8D8D-D0FC350678BC}"/>
              </a:ext>
            </a:extLst>
          </p:cNvPr>
          <p:cNvSpPr>
            <a:spLocks noChangeAspect="1"/>
          </p:cNvSpPr>
          <p:nvPr/>
        </p:nvSpPr>
        <p:spPr>
          <a:xfrm>
            <a:off x="0" y="2"/>
            <a:ext cx="12192000" cy="1048282"/>
          </a:xfrm>
          <a:prstGeom prst="rect">
            <a:avLst/>
          </a:prstGeom>
          <a:solidFill>
            <a:srgbClr val="05334E">
              <a:alpha val="9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5334E"/>
              </a:solidFill>
            </a:endParaRPr>
          </a:p>
        </p:txBody>
      </p:sp>
      <p:sp>
        <p:nvSpPr>
          <p:cNvPr id="25" name="Rectangle 24">
            <a:extLst>
              <a:ext uri="{FF2B5EF4-FFF2-40B4-BE49-F238E27FC236}">
                <a16:creationId xmlns:a16="http://schemas.microsoft.com/office/drawing/2014/main" id="{01F21BED-FDEC-48CB-9C69-778C9C125AB6}"/>
              </a:ext>
            </a:extLst>
          </p:cNvPr>
          <p:cNvSpPr>
            <a:spLocks noChangeAspect="1"/>
          </p:cNvSpPr>
          <p:nvPr/>
        </p:nvSpPr>
        <p:spPr>
          <a:xfrm>
            <a:off x="0" y="6648625"/>
            <a:ext cx="12192000" cy="209377"/>
          </a:xfrm>
          <a:prstGeom prst="rect">
            <a:avLst/>
          </a:prstGeom>
          <a:gradFill>
            <a:gsLst>
              <a:gs pos="0">
                <a:srgbClr val="9FCCE0"/>
              </a:gs>
              <a:gs pos="54000">
                <a:srgbClr val="5A7F9B"/>
              </a:gs>
              <a:gs pos="100000">
                <a:srgbClr val="05334E"/>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B1C68439-2203-A099-1F8C-40C01B1246CE}"/>
              </a:ext>
            </a:extLst>
          </p:cNvPr>
          <p:cNvSpPr txBox="1">
            <a:spLocks noChangeAspect="1"/>
          </p:cNvSpPr>
          <p:nvPr/>
        </p:nvSpPr>
        <p:spPr>
          <a:xfrm>
            <a:off x="556598" y="228458"/>
            <a:ext cx="11387752" cy="584775"/>
          </a:xfrm>
          <a:prstGeom prst="rect">
            <a:avLst/>
          </a:prstGeom>
          <a:noFill/>
          <a:ln>
            <a:noFill/>
          </a:ln>
        </p:spPr>
        <p:txBody>
          <a:bodyPr wrap="square" rtlCol="0">
            <a:spAutoFit/>
          </a:bodyPr>
          <a:lstStyle/>
          <a:p>
            <a:r>
              <a:rPr lang="en-US" sz="3200" b="1" dirty="0">
                <a:solidFill>
                  <a:schemeClr val="bg1"/>
                </a:solidFill>
                <a:latin typeface="Garamond" panose="02020404030301010803" pitchFamily="18" charset="0"/>
              </a:rPr>
              <a:t>Case Study #1</a:t>
            </a:r>
            <a:endParaRPr lang="en-US" sz="3200" dirty="0">
              <a:solidFill>
                <a:schemeClr val="bg1"/>
              </a:solidFill>
              <a:latin typeface="Garamond" panose="02020404030301010803" pitchFamily="18" charset="0"/>
            </a:endParaRPr>
          </a:p>
        </p:txBody>
      </p:sp>
      <p:sp>
        <p:nvSpPr>
          <p:cNvPr id="4" name="Rectangle 3">
            <a:extLst>
              <a:ext uri="{FF2B5EF4-FFF2-40B4-BE49-F238E27FC236}">
                <a16:creationId xmlns:a16="http://schemas.microsoft.com/office/drawing/2014/main" id="{F1040BAC-B725-02F1-22EA-1C7AF277E263}"/>
              </a:ext>
            </a:extLst>
          </p:cNvPr>
          <p:cNvSpPr/>
          <p:nvPr/>
        </p:nvSpPr>
        <p:spPr>
          <a:xfrm>
            <a:off x="9910355" y="6252754"/>
            <a:ext cx="627017" cy="3958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Subtitle 5">
            <a:extLst>
              <a:ext uri="{FF2B5EF4-FFF2-40B4-BE49-F238E27FC236}">
                <a16:creationId xmlns:a16="http://schemas.microsoft.com/office/drawing/2014/main" id="{BF36CEC8-CB17-582F-E500-1A5082CBC115}"/>
              </a:ext>
            </a:extLst>
          </p:cNvPr>
          <p:cNvSpPr txBox="1">
            <a:spLocks/>
          </p:cNvSpPr>
          <p:nvPr/>
        </p:nvSpPr>
        <p:spPr>
          <a:xfrm>
            <a:off x="556598" y="1229469"/>
            <a:ext cx="5265082" cy="4077498"/>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a:lstStyle>
          <a:p>
            <a:pPr marL="0" indent="0">
              <a:buClr>
                <a:srgbClr val="03324E"/>
              </a:buClr>
              <a:buSzPct val="115000"/>
              <a:buNone/>
            </a:pPr>
            <a:r>
              <a:rPr lang="en-US" u="sng" dirty="0">
                <a:solidFill>
                  <a:srgbClr val="333333"/>
                </a:solidFill>
                <a:latin typeface="Calibri" panose="020F0502020204030204" pitchFamily="34" charset="0"/>
                <a:cs typeface="Calibri" panose="020F0502020204030204" pitchFamily="34" charset="0"/>
              </a:rPr>
              <a:t>Family Tree:</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Paul (deceased) is Dan’s father. He lived in IL.</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Dan and Mindy are married and reside in NY.  </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Dan and Mindy have two minor children, Diane, and Steve, who also reside in NY with them. </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Dan has two adult children from his first marriage, Dana, and Sam. </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Dana has one child, Greg. They are both residents of IL.</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Sam is a CA resident.</a:t>
            </a:r>
          </a:p>
          <a:p>
            <a:pPr marL="228600" lvl="1" indent="0">
              <a:buClr>
                <a:srgbClr val="03324E"/>
              </a:buClr>
              <a:buSzPct val="115000"/>
              <a:buNone/>
            </a:pPr>
            <a:endParaRPr lang="en-US" sz="2000" dirty="0">
              <a:solidFill>
                <a:srgbClr val="333333"/>
              </a:solidFill>
              <a:latin typeface="Calibri" panose="020F0502020204030204" pitchFamily="34" charset="0"/>
              <a:cs typeface="Calibri" panose="020F0502020204030204" pitchFamily="34" charset="0"/>
            </a:endParaRPr>
          </a:p>
          <a:p>
            <a:pPr>
              <a:buFont typeface="Wingdings" pitchFamily="2" charset="2"/>
              <a:buNone/>
            </a:pPr>
            <a:endParaRPr lang="en-US" sz="3100" dirty="0">
              <a:solidFill>
                <a:srgbClr val="080808"/>
              </a:solidFill>
              <a:latin typeface="Calibri"/>
              <a:cs typeface="Calibri"/>
            </a:endParaRPr>
          </a:p>
          <a:p>
            <a:endParaRPr lang="en-US" sz="3200" dirty="0">
              <a:solidFill>
                <a:srgbClr val="080808"/>
              </a:solidFill>
              <a:latin typeface="Calibri"/>
              <a:cs typeface="Calibri"/>
            </a:endParaRPr>
          </a:p>
        </p:txBody>
      </p:sp>
      <p:grpSp>
        <p:nvGrpSpPr>
          <p:cNvPr id="19" name="Group 18">
            <a:extLst>
              <a:ext uri="{FF2B5EF4-FFF2-40B4-BE49-F238E27FC236}">
                <a16:creationId xmlns:a16="http://schemas.microsoft.com/office/drawing/2014/main" id="{09BBC450-4221-EDFB-C115-89AF57C3CC31}"/>
              </a:ext>
            </a:extLst>
          </p:cNvPr>
          <p:cNvGrpSpPr/>
          <p:nvPr/>
        </p:nvGrpSpPr>
        <p:grpSpPr>
          <a:xfrm flipH="1" flipV="1">
            <a:off x="106595" y="5451400"/>
            <a:ext cx="2665357" cy="1054436"/>
            <a:chOff x="1717964" y="2199759"/>
            <a:chExt cx="8530954" cy="3374914"/>
          </a:xfrm>
        </p:grpSpPr>
        <p:grpSp>
          <p:nvGrpSpPr>
            <p:cNvPr id="21" name="Group 20">
              <a:extLst>
                <a:ext uri="{FF2B5EF4-FFF2-40B4-BE49-F238E27FC236}">
                  <a16:creationId xmlns:a16="http://schemas.microsoft.com/office/drawing/2014/main" id="{5944E4A1-5EB9-3101-9751-22A8BAAE2E1E}"/>
                </a:ext>
              </a:extLst>
            </p:cNvPr>
            <p:cNvGrpSpPr/>
            <p:nvPr/>
          </p:nvGrpSpPr>
          <p:grpSpPr>
            <a:xfrm>
              <a:off x="1717964" y="2199759"/>
              <a:ext cx="8530954" cy="3374914"/>
              <a:chOff x="1717964" y="2199759"/>
              <a:chExt cx="8530954" cy="3374914"/>
            </a:xfrm>
          </p:grpSpPr>
          <p:sp>
            <p:nvSpPr>
              <p:cNvPr id="28" name="Hexagon 27">
                <a:extLst>
                  <a:ext uri="{FF2B5EF4-FFF2-40B4-BE49-F238E27FC236}">
                    <a16:creationId xmlns:a16="http://schemas.microsoft.com/office/drawing/2014/main" id="{44F7E8CF-54D7-82DB-A4BF-7EBF5FAF6BB3}"/>
                  </a:ext>
                </a:extLst>
              </p:cNvPr>
              <p:cNvSpPr/>
              <p:nvPr/>
            </p:nvSpPr>
            <p:spPr>
              <a:xfrm>
                <a:off x="3739568" y="2199759"/>
                <a:ext cx="2447636" cy="2216727"/>
              </a:xfrm>
              <a:prstGeom prst="hexagon">
                <a:avLst/>
              </a:prstGeom>
              <a:solidFill>
                <a:srgbClr val="D2D180"/>
              </a:solidFill>
              <a:ln>
                <a:solidFill>
                  <a:srgbClr val="D2D1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Hexagon 28">
                <a:extLst>
                  <a:ext uri="{FF2B5EF4-FFF2-40B4-BE49-F238E27FC236}">
                    <a16:creationId xmlns:a16="http://schemas.microsoft.com/office/drawing/2014/main" id="{01ADECDD-84D6-7375-0051-F1B6BDD0DB88}"/>
                  </a:ext>
                </a:extLst>
              </p:cNvPr>
              <p:cNvSpPr/>
              <p:nvPr/>
            </p:nvSpPr>
            <p:spPr>
              <a:xfrm>
                <a:off x="7801282" y="2205021"/>
                <a:ext cx="2447636" cy="2216727"/>
              </a:xfrm>
              <a:prstGeom prst="hexagon">
                <a:avLst/>
              </a:prstGeom>
              <a:solidFill>
                <a:srgbClr val="5A7F9B"/>
              </a:solidFill>
              <a:ln>
                <a:solidFill>
                  <a:srgbClr val="5A7F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Hexagon 29">
                <a:extLst>
                  <a:ext uri="{FF2B5EF4-FFF2-40B4-BE49-F238E27FC236}">
                    <a16:creationId xmlns:a16="http://schemas.microsoft.com/office/drawing/2014/main" id="{760B71CE-A75C-6169-FBA3-5DA06AFA493B}"/>
                  </a:ext>
                </a:extLst>
              </p:cNvPr>
              <p:cNvSpPr/>
              <p:nvPr/>
            </p:nvSpPr>
            <p:spPr>
              <a:xfrm>
                <a:off x="1717964" y="3357946"/>
                <a:ext cx="2447636" cy="2216727"/>
              </a:xfrm>
              <a:prstGeom prst="hexagon">
                <a:avLst/>
              </a:prstGeom>
              <a:solidFill>
                <a:srgbClr val="A09F2B"/>
              </a:solidFill>
              <a:ln>
                <a:solidFill>
                  <a:srgbClr val="A09F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Hexagon 30">
                <a:extLst>
                  <a:ext uri="{FF2B5EF4-FFF2-40B4-BE49-F238E27FC236}">
                    <a16:creationId xmlns:a16="http://schemas.microsoft.com/office/drawing/2014/main" id="{075A9B8E-CAD7-443A-B7F9-9BE874D03B7C}"/>
                  </a:ext>
                </a:extLst>
              </p:cNvPr>
              <p:cNvSpPr/>
              <p:nvPr/>
            </p:nvSpPr>
            <p:spPr>
              <a:xfrm>
                <a:off x="5761172" y="3357946"/>
                <a:ext cx="2447636" cy="2216727"/>
              </a:xfrm>
              <a:prstGeom prst="hexagon">
                <a:avLst/>
              </a:prstGeom>
              <a:solidFill>
                <a:srgbClr val="9FCCE0"/>
              </a:solidFill>
              <a:ln>
                <a:solidFill>
                  <a:srgbClr val="9FCC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Hexagon 21">
              <a:extLst>
                <a:ext uri="{FF2B5EF4-FFF2-40B4-BE49-F238E27FC236}">
                  <a16:creationId xmlns:a16="http://schemas.microsoft.com/office/drawing/2014/main" id="{E0AE1503-CA35-D3B7-74C6-913BE4A6DE41}"/>
                </a:ext>
              </a:extLst>
            </p:cNvPr>
            <p:cNvSpPr/>
            <p:nvPr/>
          </p:nvSpPr>
          <p:spPr>
            <a:xfrm>
              <a:off x="2031409" y="3691333"/>
              <a:ext cx="1802240" cy="1549951"/>
            </a:xfrm>
            <a:prstGeom prst="hexagon">
              <a:avLst/>
            </a:prstGeom>
            <a:solidFill>
              <a:srgbClr val="A09F2B"/>
            </a:solidFill>
            <a:ln>
              <a:solidFill>
                <a:srgbClr val="A09F2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00" dirty="0"/>
            </a:p>
          </p:txBody>
        </p:sp>
        <p:sp>
          <p:nvSpPr>
            <p:cNvPr id="24" name="Hexagon 23">
              <a:extLst>
                <a:ext uri="{FF2B5EF4-FFF2-40B4-BE49-F238E27FC236}">
                  <a16:creationId xmlns:a16="http://schemas.microsoft.com/office/drawing/2014/main" id="{46D8F1D6-923D-B878-8C79-0EE78632A086}"/>
                </a:ext>
              </a:extLst>
            </p:cNvPr>
            <p:cNvSpPr/>
            <p:nvPr/>
          </p:nvSpPr>
          <p:spPr>
            <a:xfrm>
              <a:off x="4040979" y="2533146"/>
              <a:ext cx="1802240" cy="1549951"/>
            </a:xfrm>
            <a:prstGeom prst="hexagon">
              <a:avLst/>
            </a:prstGeom>
            <a:solidFill>
              <a:srgbClr val="D2D180"/>
            </a:solidFill>
            <a:ln>
              <a:solidFill>
                <a:srgbClr val="D2D18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Hexagon 25">
              <a:extLst>
                <a:ext uri="{FF2B5EF4-FFF2-40B4-BE49-F238E27FC236}">
                  <a16:creationId xmlns:a16="http://schemas.microsoft.com/office/drawing/2014/main" id="{AA0F6F51-2BC6-9754-1B9B-89FCF29B6340}"/>
                </a:ext>
              </a:extLst>
            </p:cNvPr>
            <p:cNvSpPr/>
            <p:nvPr/>
          </p:nvSpPr>
          <p:spPr>
            <a:xfrm>
              <a:off x="6086910" y="3730633"/>
              <a:ext cx="1802240" cy="1549951"/>
            </a:xfrm>
            <a:prstGeom prst="hexagon">
              <a:avLst/>
            </a:prstGeom>
            <a:solidFill>
              <a:srgbClr val="9FCCE0"/>
            </a:solidFill>
            <a:ln>
              <a:solidFill>
                <a:srgbClr val="9FCCE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50" dirty="0"/>
            </a:p>
          </p:txBody>
        </p:sp>
        <p:sp>
          <p:nvSpPr>
            <p:cNvPr id="27" name="Hexagon 26">
              <a:extLst>
                <a:ext uri="{FF2B5EF4-FFF2-40B4-BE49-F238E27FC236}">
                  <a16:creationId xmlns:a16="http://schemas.microsoft.com/office/drawing/2014/main" id="{4A1D599B-B570-96A3-825B-5B83A69A68B0}"/>
                </a:ext>
              </a:extLst>
            </p:cNvPr>
            <p:cNvSpPr/>
            <p:nvPr/>
          </p:nvSpPr>
          <p:spPr>
            <a:xfrm>
              <a:off x="8123980" y="2582970"/>
              <a:ext cx="1802240" cy="1549951"/>
            </a:xfrm>
            <a:prstGeom prst="hexagon">
              <a:avLst/>
            </a:prstGeom>
            <a:solidFill>
              <a:srgbClr val="5A7F9B"/>
            </a:solidFill>
            <a:ln>
              <a:solidFill>
                <a:srgbClr val="5A7F9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Subtitle 5">
            <a:extLst>
              <a:ext uri="{FF2B5EF4-FFF2-40B4-BE49-F238E27FC236}">
                <a16:creationId xmlns:a16="http://schemas.microsoft.com/office/drawing/2014/main" id="{54FEDA87-B5F8-B276-4004-8C8F99084DBD}"/>
              </a:ext>
            </a:extLst>
          </p:cNvPr>
          <p:cNvSpPr txBox="1">
            <a:spLocks/>
          </p:cNvSpPr>
          <p:nvPr/>
        </p:nvSpPr>
        <p:spPr>
          <a:xfrm>
            <a:off x="6038194" y="1229468"/>
            <a:ext cx="5681366" cy="5023286"/>
          </a:xfrm>
          <a:prstGeom prst="rect">
            <a:avLst/>
          </a:prstGeom>
        </p:spPr>
        <p:txBody>
          <a:bodyPr vert="horz" lIns="91440" tIns="45720" rIns="91440" bIns="45720" rtlCol="0">
            <a:normAutofit fontScale="85000" lnSpcReduction="20000"/>
          </a:bodyPr>
          <a:lst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a:lstStyle>
          <a:p>
            <a:pPr marL="0" indent="0">
              <a:buClr>
                <a:srgbClr val="03324E"/>
              </a:buClr>
              <a:buSzPct val="115000"/>
              <a:buNone/>
            </a:pPr>
            <a:r>
              <a:rPr lang="en-US" u="sng" dirty="0">
                <a:solidFill>
                  <a:srgbClr val="333333"/>
                </a:solidFill>
                <a:latin typeface="Calibri" panose="020F0502020204030204" pitchFamily="34" charset="0"/>
                <a:cs typeface="Calibri" panose="020F0502020204030204" pitchFamily="34" charset="0"/>
              </a:rPr>
              <a:t>Scenario:</a:t>
            </a:r>
            <a:endParaRPr lang="en-US" dirty="0">
              <a:solidFill>
                <a:srgbClr val="333333"/>
              </a:solidFill>
              <a:latin typeface="Calibri" panose="020F0502020204030204" pitchFamily="34" charset="0"/>
              <a:cs typeface="Calibri" panose="020F0502020204030204" pitchFamily="34" charset="0"/>
            </a:endParaRP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Dan’s father, Paul, created </a:t>
            </a:r>
            <a:r>
              <a:rPr lang="en-US" dirty="0" err="1">
                <a:solidFill>
                  <a:srgbClr val="333333"/>
                </a:solidFill>
                <a:latin typeface="Calibri" panose="020F0502020204030204" pitchFamily="34" charset="0"/>
                <a:cs typeface="Calibri" panose="020F0502020204030204" pitchFamily="34" charset="0"/>
              </a:rPr>
              <a:t>WidgetCo</a:t>
            </a:r>
            <a:r>
              <a:rPr lang="en-US" dirty="0">
                <a:solidFill>
                  <a:srgbClr val="333333"/>
                </a:solidFill>
                <a:latin typeface="Calibri" panose="020F0502020204030204" pitchFamily="34" charset="0"/>
                <a:cs typeface="Calibri" panose="020F0502020204030204" pitchFamily="34" charset="0"/>
              </a:rPr>
              <a:t>, an S corporation. </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A strategic buyer has approached Dan about buying </a:t>
            </a:r>
            <a:r>
              <a:rPr lang="en-US" dirty="0" err="1">
                <a:solidFill>
                  <a:srgbClr val="333333"/>
                </a:solidFill>
                <a:latin typeface="Calibri" panose="020F0502020204030204" pitchFamily="34" charset="0"/>
                <a:cs typeface="Calibri" panose="020F0502020204030204" pitchFamily="34" charset="0"/>
              </a:rPr>
              <a:t>WidgetCo</a:t>
            </a:r>
            <a:r>
              <a:rPr lang="en-US" dirty="0">
                <a:solidFill>
                  <a:srgbClr val="333333"/>
                </a:solidFill>
                <a:latin typeface="Calibri" panose="020F0502020204030204" pitchFamily="34" charset="0"/>
                <a:cs typeface="Calibri" panose="020F0502020204030204" pitchFamily="34" charset="0"/>
              </a:rPr>
              <a:t>. </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The current owners of </a:t>
            </a:r>
            <a:r>
              <a:rPr lang="en-US" dirty="0" err="1">
                <a:solidFill>
                  <a:srgbClr val="333333"/>
                </a:solidFill>
                <a:latin typeface="Calibri" panose="020F0502020204030204" pitchFamily="34" charset="0"/>
                <a:cs typeface="Calibri" panose="020F0502020204030204" pitchFamily="34" charset="0"/>
              </a:rPr>
              <a:t>WidgetCo</a:t>
            </a:r>
            <a:r>
              <a:rPr lang="en-US" dirty="0">
                <a:solidFill>
                  <a:srgbClr val="333333"/>
                </a:solidFill>
                <a:latin typeface="Calibri" panose="020F0502020204030204" pitchFamily="34" charset="0"/>
                <a:cs typeface="Calibri" panose="020F0502020204030204" pitchFamily="34" charset="0"/>
              </a:rPr>
              <a:t> stock are:</a:t>
            </a:r>
          </a:p>
          <a:p>
            <a:pPr marL="502920" lvl="1" indent="-228600">
              <a:buClr>
                <a:srgbClr val="03324E"/>
              </a:buClr>
              <a:buSzPct val="115000"/>
              <a:buFont typeface="Calibri" panose="020F0502020204030204" pitchFamily="34" charset="0"/>
              <a:buChar char="&gt;"/>
            </a:pPr>
            <a:r>
              <a:rPr lang="en-US" sz="1900" dirty="0">
                <a:solidFill>
                  <a:srgbClr val="333333"/>
                </a:solidFill>
                <a:latin typeface="Calibri" panose="020F0502020204030204" pitchFamily="34" charset="0"/>
                <a:cs typeface="Calibri" panose="020F0502020204030204" pitchFamily="34" charset="0"/>
              </a:rPr>
              <a:t>Steve, individually</a:t>
            </a:r>
          </a:p>
          <a:p>
            <a:pPr marL="502920" lvl="1" indent="-228600">
              <a:buClr>
                <a:srgbClr val="03324E"/>
              </a:buClr>
              <a:buSzPct val="115000"/>
              <a:buFont typeface="Calibri" panose="020F0502020204030204" pitchFamily="34" charset="0"/>
              <a:buChar char="&gt;"/>
            </a:pPr>
            <a:r>
              <a:rPr lang="en-US" sz="1900" dirty="0">
                <a:solidFill>
                  <a:srgbClr val="333333"/>
                </a:solidFill>
                <a:latin typeface="Calibri" panose="020F0502020204030204" pitchFamily="34" charset="0"/>
                <a:cs typeface="Calibri" panose="020F0502020204030204" pitchFamily="34" charset="0"/>
              </a:rPr>
              <a:t>Dan as trustee of his revocable trust (grantor trust)</a:t>
            </a:r>
          </a:p>
          <a:p>
            <a:pPr marL="502920" lvl="1" indent="-228600">
              <a:buClr>
                <a:srgbClr val="03324E"/>
              </a:buClr>
              <a:buSzPct val="115000"/>
              <a:buFont typeface="Calibri" panose="020F0502020204030204" pitchFamily="34" charset="0"/>
              <a:buChar char="&gt;"/>
            </a:pPr>
            <a:r>
              <a:rPr lang="en-US" sz="1900" dirty="0">
                <a:solidFill>
                  <a:srgbClr val="333333"/>
                </a:solidFill>
                <a:latin typeface="Calibri" panose="020F0502020204030204" pitchFamily="34" charset="0"/>
                <a:cs typeface="Calibri" panose="020F0502020204030204" pitchFamily="34" charset="0"/>
              </a:rPr>
              <a:t>Mindy as trustee of her revocable trust (grantor trust)</a:t>
            </a:r>
          </a:p>
          <a:p>
            <a:pPr marL="502920" lvl="1" indent="-228600">
              <a:buClr>
                <a:srgbClr val="03324E"/>
              </a:buClr>
              <a:buSzPct val="115000"/>
              <a:buFont typeface="Calibri" panose="020F0502020204030204" pitchFamily="34" charset="0"/>
              <a:buChar char="&gt;"/>
            </a:pPr>
            <a:r>
              <a:rPr lang="en-US" sz="1900" dirty="0">
                <a:solidFill>
                  <a:srgbClr val="333333"/>
                </a:solidFill>
                <a:latin typeface="Calibri" panose="020F0502020204030204" pitchFamily="34" charset="0"/>
                <a:cs typeface="Calibri" panose="020F0502020204030204" pitchFamily="34" charset="0"/>
              </a:rPr>
              <a:t>Dan and his friend, Fred (IL resident), as trustees of a GST Trust established by Paul for the benefit of Dan and his descendants (ESBT Trust)</a:t>
            </a:r>
          </a:p>
          <a:p>
            <a:pPr marL="502920" lvl="1" indent="-228600">
              <a:buClr>
                <a:srgbClr val="03324E"/>
              </a:buClr>
              <a:buSzPct val="115000"/>
              <a:buFont typeface="Calibri" panose="020F0502020204030204" pitchFamily="34" charset="0"/>
              <a:buChar char="&gt;"/>
            </a:pPr>
            <a:r>
              <a:rPr lang="en-US" sz="1900" dirty="0">
                <a:solidFill>
                  <a:srgbClr val="333333"/>
                </a:solidFill>
                <a:latin typeface="Calibri" panose="020F0502020204030204" pitchFamily="34" charset="0"/>
                <a:cs typeface="Calibri" panose="020F0502020204030204" pitchFamily="34" charset="0"/>
              </a:rPr>
              <a:t>Mindy as trustee of an irrevocable gift trust for Diane (QSST)</a:t>
            </a:r>
          </a:p>
          <a:p>
            <a:pPr marL="502920" lvl="1" indent="-228600">
              <a:buClr>
                <a:srgbClr val="03324E"/>
              </a:buClr>
              <a:buSzPct val="115000"/>
              <a:buFont typeface="Calibri" panose="020F0502020204030204" pitchFamily="34" charset="0"/>
              <a:buChar char="&gt;"/>
            </a:pPr>
            <a:r>
              <a:rPr lang="en-US" sz="1900" dirty="0">
                <a:solidFill>
                  <a:srgbClr val="333333"/>
                </a:solidFill>
                <a:latin typeface="Calibri" panose="020F0502020204030204" pitchFamily="34" charset="0"/>
                <a:cs typeface="Calibri" panose="020F0502020204030204" pitchFamily="34" charset="0"/>
              </a:rPr>
              <a:t>Mindy as trustee of an irrevocable gift trust for Steve (QSST)</a:t>
            </a:r>
          </a:p>
          <a:p>
            <a:pPr marL="502920" lvl="1" indent="-228600">
              <a:buClr>
                <a:srgbClr val="03324E"/>
              </a:buClr>
              <a:buSzPct val="115000"/>
              <a:buFont typeface="Calibri" panose="020F0502020204030204" pitchFamily="34" charset="0"/>
              <a:buChar char="&gt;"/>
            </a:pPr>
            <a:r>
              <a:rPr lang="en-US" sz="1900" dirty="0">
                <a:solidFill>
                  <a:srgbClr val="333333"/>
                </a:solidFill>
                <a:latin typeface="Calibri" panose="020F0502020204030204" pitchFamily="34" charset="0"/>
                <a:cs typeface="Calibri" panose="020F0502020204030204" pitchFamily="34" charset="0"/>
              </a:rPr>
              <a:t>Dana as trustee of her revocable trust (grantor trust)</a:t>
            </a:r>
          </a:p>
          <a:p>
            <a:pPr marL="502920" lvl="1" indent="-228600">
              <a:buClr>
                <a:srgbClr val="03324E"/>
              </a:buClr>
              <a:buSzPct val="115000"/>
              <a:buFont typeface="Calibri" panose="020F0502020204030204" pitchFamily="34" charset="0"/>
              <a:buChar char="&gt;"/>
            </a:pPr>
            <a:r>
              <a:rPr lang="en-US" sz="1900" dirty="0">
                <a:solidFill>
                  <a:srgbClr val="333333"/>
                </a:solidFill>
                <a:latin typeface="Calibri" panose="020F0502020204030204" pitchFamily="34" charset="0"/>
                <a:cs typeface="Calibri" panose="020F0502020204030204" pitchFamily="34" charset="0"/>
              </a:rPr>
              <a:t>Dana as trustee of an irrevocable gift trust for Greg (QSST)</a:t>
            </a:r>
          </a:p>
          <a:p>
            <a:pPr marL="502920" lvl="1" indent="-228600">
              <a:buClr>
                <a:srgbClr val="03324E"/>
              </a:buClr>
              <a:buSzPct val="115000"/>
              <a:buFont typeface="Calibri" panose="020F0502020204030204" pitchFamily="34" charset="0"/>
              <a:buChar char="&gt;"/>
            </a:pPr>
            <a:r>
              <a:rPr lang="en-US" sz="1900" dirty="0">
                <a:solidFill>
                  <a:srgbClr val="333333"/>
                </a:solidFill>
                <a:latin typeface="Calibri" panose="020F0502020204030204" pitchFamily="34" charset="0"/>
                <a:cs typeface="Calibri" panose="020F0502020204030204" pitchFamily="34" charset="0"/>
              </a:rPr>
              <a:t>Sam and Mindy as trustee of a lifetime QTIP trust for Mindy (grantor trust)</a:t>
            </a:r>
          </a:p>
          <a:p>
            <a:pPr marL="502920" lvl="1" indent="-228600">
              <a:buClr>
                <a:srgbClr val="03324E"/>
              </a:buClr>
              <a:buSzPct val="115000"/>
              <a:buFont typeface="Calibri" panose="020F0502020204030204" pitchFamily="34" charset="0"/>
              <a:buChar char="&gt;"/>
            </a:pPr>
            <a:r>
              <a:rPr lang="en-US" sz="1900" dirty="0">
                <a:solidFill>
                  <a:srgbClr val="333333"/>
                </a:solidFill>
                <a:latin typeface="Calibri" panose="020F0502020204030204" pitchFamily="34" charset="0"/>
                <a:cs typeface="Calibri" panose="020F0502020204030204" pitchFamily="34" charset="0"/>
              </a:rPr>
              <a:t>Dana, Sam, and Fred as trustee of an irrevocable GST grantor trust created by Mindy and Dan for all of Dan’s descendants (IDGT)</a:t>
            </a:r>
          </a:p>
          <a:p>
            <a:pPr marL="228600" lvl="1" indent="0">
              <a:buClr>
                <a:srgbClr val="03324E"/>
              </a:buClr>
              <a:buSzPct val="115000"/>
              <a:buNone/>
            </a:pPr>
            <a:endParaRPr lang="en-US" sz="2000" dirty="0">
              <a:solidFill>
                <a:srgbClr val="333333"/>
              </a:solidFill>
              <a:latin typeface="Calibri" panose="020F0502020204030204" pitchFamily="34" charset="0"/>
              <a:cs typeface="Calibri" panose="020F0502020204030204" pitchFamily="34" charset="0"/>
            </a:endParaRPr>
          </a:p>
          <a:p>
            <a:pPr>
              <a:buFont typeface="Wingdings" pitchFamily="2" charset="2"/>
              <a:buNone/>
            </a:pPr>
            <a:endParaRPr lang="en-US" sz="3100" dirty="0">
              <a:solidFill>
                <a:srgbClr val="080808"/>
              </a:solidFill>
              <a:latin typeface="Calibri"/>
              <a:cs typeface="Calibri"/>
            </a:endParaRPr>
          </a:p>
          <a:p>
            <a:endParaRPr lang="en-US" sz="3200" dirty="0">
              <a:solidFill>
                <a:srgbClr val="080808"/>
              </a:solidFill>
              <a:latin typeface="Calibri"/>
              <a:cs typeface="Calibri"/>
            </a:endParaRPr>
          </a:p>
        </p:txBody>
      </p:sp>
    </p:spTree>
    <p:extLst>
      <p:ext uri="{BB962C8B-B14F-4D97-AF65-F5344CB8AC3E}">
        <p14:creationId xmlns:p14="http://schemas.microsoft.com/office/powerpoint/2010/main" val="3464004656"/>
      </p:ext>
    </p:extLst>
  </p:cSld>
  <p:clrMapOvr>
    <a:masterClrMapping/>
  </p:clrMapOvr>
  <mc:AlternateContent xmlns:mc="http://schemas.openxmlformats.org/markup-compatibility/2006" xmlns:p14="http://schemas.microsoft.com/office/powerpoint/2010/main">
    <mc:Choice Requires="p14">
      <p:transition p14:dur="10" advClick="0" advTm="15000"/>
    </mc:Choice>
    <mc:Fallback xmlns="">
      <p:transition advClick="0" advTm="15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1E6BB272-8344-46C9-A7AE-7B2B8F5DF3B3}"/>
              </a:ext>
            </a:extLst>
          </p:cNvPr>
          <p:cNvGrpSpPr/>
          <p:nvPr/>
        </p:nvGrpSpPr>
        <p:grpSpPr>
          <a:xfrm>
            <a:off x="0" y="0"/>
            <a:ext cx="12192000" cy="1041692"/>
            <a:chOff x="109729" y="1295879"/>
            <a:chExt cx="12191999" cy="1364955"/>
          </a:xfrm>
        </p:grpSpPr>
        <p:pic>
          <p:nvPicPr>
            <p:cNvPr id="6" name="Picture 5" descr="A picture containing motorcycle, black, wall&#10;&#10;Description generated with very high confidence">
              <a:extLst>
                <a:ext uri="{FF2B5EF4-FFF2-40B4-BE49-F238E27FC236}">
                  <a16:creationId xmlns:a16="http://schemas.microsoft.com/office/drawing/2014/main" id="{1D5E1044-302F-4F2B-B788-43BD8E72098C}"/>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2446351" y="-1040739"/>
              <a:ext cx="1364950" cy="6038193"/>
            </a:xfrm>
            <a:prstGeom prst="rect">
              <a:avLst/>
            </a:prstGeom>
          </p:spPr>
        </p:pic>
        <p:pic>
          <p:nvPicPr>
            <p:cNvPr id="8" name="Picture 7" descr="A picture containing motorcycle, black, wall&#10;&#10;Description generated with very high confidence">
              <a:extLst>
                <a:ext uri="{FF2B5EF4-FFF2-40B4-BE49-F238E27FC236}">
                  <a16:creationId xmlns:a16="http://schemas.microsoft.com/office/drawing/2014/main" id="{6E1490E7-D9CB-444E-A51F-00DBED87EA43}"/>
                </a:ext>
              </a:extLst>
            </p:cNvPr>
            <p:cNvPicPr>
              <a:picLocks noChangeAspect="1"/>
            </p:cNvPicPr>
            <p:nvPr/>
          </p:nvPicPr>
          <p:blipFill rotWithShape="1">
            <a:blip r:embed="rId4" cstate="screen">
              <a:extLst>
                <a:ext uri="{BEBA8EAE-BF5A-486C-A8C5-ECC9F3942E4B}">
                  <a14:imgProps xmlns:a14="http://schemas.microsoft.com/office/drawing/2010/main">
                    <a14:imgLayer r:embed="rId5">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8542349" y="-1098545"/>
              <a:ext cx="1364955" cy="6153803"/>
            </a:xfrm>
            <a:prstGeom prst="rect">
              <a:avLst/>
            </a:prstGeom>
          </p:spPr>
        </p:pic>
      </p:grpSp>
      <p:sp>
        <p:nvSpPr>
          <p:cNvPr id="3" name="Rectangle 2">
            <a:extLst>
              <a:ext uri="{FF2B5EF4-FFF2-40B4-BE49-F238E27FC236}">
                <a16:creationId xmlns:a16="http://schemas.microsoft.com/office/drawing/2014/main" id="{C7C897A9-CA05-4ACF-8D8D-D0FC350678BC}"/>
              </a:ext>
            </a:extLst>
          </p:cNvPr>
          <p:cNvSpPr>
            <a:spLocks noChangeAspect="1"/>
          </p:cNvSpPr>
          <p:nvPr/>
        </p:nvSpPr>
        <p:spPr>
          <a:xfrm>
            <a:off x="0" y="2"/>
            <a:ext cx="12192000" cy="1048282"/>
          </a:xfrm>
          <a:prstGeom prst="rect">
            <a:avLst/>
          </a:prstGeom>
          <a:solidFill>
            <a:srgbClr val="05334E">
              <a:alpha val="9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5334E"/>
              </a:solidFill>
            </a:endParaRPr>
          </a:p>
        </p:txBody>
      </p:sp>
      <p:sp>
        <p:nvSpPr>
          <p:cNvPr id="25" name="Rectangle 24">
            <a:extLst>
              <a:ext uri="{FF2B5EF4-FFF2-40B4-BE49-F238E27FC236}">
                <a16:creationId xmlns:a16="http://schemas.microsoft.com/office/drawing/2014/main" id="{01F21BED-FDEC-48CB-9C69-778C9C125AB6}"/>
              </a:ext>
            </a:extLst>
          </p:cNvPr>
          <p:cNvSpPr>
            <a:spLocks noChangeAspect="1"/>
          </p:cNvSpPr>
          <p:nvPr/>
        </p:nvSpPr>
        <p:spPr>
          <a:xfrm>
            <a:off x="0" y="6648625"/>
            <a:ext cx="12192000" cy="209377"/>
          </a:xfrm>
          <a:prstGeom prst="rect">
            <a:avLst/>
          </a:prstGeom>
          <a:gradFill>
            <a:gsLst>
              <a:gs pos="0">
                <a:srgbClr val="9FCCE0"/>
              </a:gs>
              <a:gs pos="54000">
                <a:srgbClr val="5A7F9B"/>
              </a:gs>
              <a:gs pos="100000">
                <a:srgbClr val="05334E"/>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B1C68439-2203-A099-1F8C-40C01B1246CE}"/>
              </a:ext>
            </a:extLst>
          </p:cNvPr>
          <p:cNvSpPr txBox="1">
            <a:spLocks noChangeAspect="1"/>
          </p:cNvSpPr>
          <p:nvPr/>
        </p:nvSpPr>
        <p:spPr>
          <a:xfrm>
            <a:off x="556598" y="228458"/>
            <a:ext cx="11387752" cy="584775"/>
          </a:xfrm>
          <a:prstGeom prst="rect">
            <a:avLst/>
          </a:prstGeom>
          <a:noFill/>
          <a:ln>
            <a:noFill/>
          </a:ln>
        </p:spPr>
        <p:txBody>
          <a:bodyPr wrap="square" rtlCol="0">
            <a:spAutoFit/>
          </a:bodyPr>
          <a:lstStyle/>
          <a:p>
            <a:r>
              <a:rPr lang="en-US" sz="3200" b="1" dirty="0">
                <a:solidFill>
                  <a:schemeClr val="bg1"/>
                </a:solidFill>
                <a:latin typeface="Garamond" panose="02020404030301010803" pitchFamily="18" charset="0"/>
              </a:rPr>
              <a:t>Case Study #1 (continued)</a:t>
            </a:r>
            <a:endParaRPr lang="en-US" sz="3200" dirty="0">
              <a:solidFill>
                <a:schemeClr val="bg1"/>
              </a:solidFill>
              <a:latin typeface="Garamond" panose="02020404030301010803" pitchFamily="18" charset="0"/>
            </a:endParaRPr>
          </a:p>
        </p:txBody>
      </p:sp>
      <p:sp>
        <p:nvSpPr>
          <p:cNvPr id="4" name="Rectangle 3">
            <a:extLst>
              <a:ext uri="{FF2B5EF4-FFF2-40B4-BE49-F238E27FC236}">
                <a16:creationId xmlns:a16="http://schemas.microsoft.com/office/drawing/2014/main" id="{F1040BAC-B725-02F1-22EA-1C7AF277E263}"/>
              </a:ext>
            </a:extLst>
          </p:cNvPr>
          <p:cNvSpPr/>
          <p:nvPr/>
        </p:nvSpPr>
        <p:spPr>
          <a:xfrm>
            <a:off x="9910355" y="6252754"/>
            <a:ext cx="627017" cy="3958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Subtitle 5">
            <a:extLst>
              <a:ext uri="{FF2B5EF4-FFF2-40B4-BE49-F238E27FC236}">
                <a16:creationId xmlns:a16="http://schemas.microsoft.com/office/drawing/2014/main" id="{BF36CEC8-CB17-582F-E500-1A5082CBC115}"/>
              </a:ext>
            </a:extLst>
          </p:cNvPr>
          <p:cNvSpPr txBox="1">
            <a:spLocks/>
          </p:cNvSpPr>
          <p:nvPr/>
        </p:nvSpPr>
        <p:spPr>
          <a:xfrm>
            <a:off x="556598" y="1229469"/>
            <a:ext cx="5265082" cy="4077498"/>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a:lstStyle>
          <a:p>
            <a:pPr marL="0" indent="0">
              <a:buClr>
                <a:srgbClr val="03324E"/>
              </a:buClr>
              <a:buSzPct val="115000"/>
              <a:buNone/>
            </a:pPr>
            <a:r>
              <a:rPr lang="en-US" u="sng" dirty="0">
                <a:solidFill>
                  <a:srgbClr val="333333"/>
                </a:solidFill>
                <a:latin typeface="Calibri" panose="020F0502020204030204" pitchFamily="34" charset="0"/>
                <a:cs typeface="Calibri" panose="020F0502020204030204" pitchFamily="34" charset="0"/>
              </a:rPr>
              <a:t>Consideration of change of residency:</a:t>
            </a:r>
            <a:endParaRPr lang="en-US" dirty="0">
              <a:solidFill>
                <a:srgbClr val="333333"/>
              </a:solidFill>
              <a:latin typeface="Calibri" panose="020F0502020204030204" pitchFamily="34" charset="0"/>
              <a:cs typeface="Calibri" panose="020F0502020204030204" pitchFamily="34" charset="0"/>
            </a:endParaRP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Dan is considering moving the family to Florida upon his retirement. </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Sam is considering a move to Colorado.</a:t>
            </a:r>
          </a:p>
          <a:p>
            <a:pPr marL="228600" lvl="1" indent="0">
              <a:buClr>
                <a:srgbClr val="03324E"/>
              </a:buClr>
              <a:buSzPct val="115000"/>
              <a:buNone/>
            </a:pPr>
            <a:endParaRPr lang="en-US" sz="2000" dirty="0">
              <a:solidFill>
                <a:srgbClr val="333333"/>
              </a:solidFill>
              <a:latin typeface="Calibri" panose="020F0502020204030204" pitchFamily="34" charset="0"/>
              <a:cs typeface="Calibri" panose="020F0502020204030204" pitchFamily="34" charset="0"/>
            </a:endParaRPr>
          </a:p>
          <a:p>
            <a:pPr>
              <a:buFont typeface="Wingdings" pitchFamily="2" charset="2"/>
              <a:buNone/>
            </a:pPr>
            <a:endParaRPr lang="en-US" sz="3100" dirty="0">
              <a:solidFill>
                <a:srgbClr val="080808"/>
              </a:solidFill>
              <a:latin typeface="Calibri"/>
              <a:cs typeface="Calibri"/>
            </a:endParaRPr>
          </a:p>
          <a:p>
            <a:endParaRPr lang="en-US" sz="3200" dirty="0">
              <a:solidFill>
                <a:srgbClr val="080808"/>
              </a:solidFill>
              <a:latin typeface="Calibri"/>
              <a:cs typeface="Calibri"/>
            </a:endParaRPr>
          </a:p>
        </p:txBody>
      </p:sp>
      <p:grpSp>
        <p:nvGrpSpPr>
          <p:cNvPr id="19" name="Group 18">
            <a:extLst>
              <a:ext uri="{FF2B5EF4-FFF2-40B4-BE49-F238E27FC236}">
                <a16:creationId xmlns:a16="http://schemas.microsoft.com/office/drawing/2014/main" id="{09BBC450-4221-EDFB-C115-89AF57C3CC31}"/>
              </a:ext>
            </a:extLst>
          </p:cNvPr>
          <p:cNvGrpSpPr/>
          <p:nvPr/>
        </p:nvGrpSpPr>
        <p:grpSpPr>
          <a:xfrm flipH="1" flipV="1">
            <a:off x="106595" y="5451400"/>
            <a:ext cx="2665357" cy="1054436"/>
            <a:chOff x="1717964" y="2199759"/>
            <a:chExt cx="8530954" cy="3374914"/>
          </a:xfrm>
        </p:grpSpPr>
        <p:grpSp>
          <p:nvGrpSpPr>
            <p:cNvPr id="21" name="Group 20">
              <a:extLst>
                <a:ext uri="{FF2B5EF4-FFF2-40B4-BE49-F238E27FC236}">
                  <a16:creationId xmlns:a16="http://schemas.microsoft.com/office/drawing/2014/main" id="{5944E4A1-5EB9-3101-9751-22A8BAAE2E1E}"/>
                </a:ext>
              </a:extLst>
            </p:cNvPr>
            <p:cNvGrpSpPr/>
            <p:nvPr/>
          </p:nvGrpSpPr>
          <p:grpSpPr>
            <a:xfrm>
              <a:off x="1717964" y="2199759"/>
              <a:ext cx="8530954" cy="3374914"/>
              <a:chOff x="1717964" y="2199759"/>
              <a:chExt cx="8530954" cy="3374914"/>
            </a:xfrm>
          </p:grpSpPr>
          <p:sp>
            <p:nvSpPr>
              <p:cNvPr id="28" name="Hexagon 27">
                <a:extLst>
                  <a:ext uri="{FF2B5EF4-FFF2-40B4-BE49-F238E27FC236}">
                    <a16:creationId xmlns:a16="http://schemas.microsoft.com/office/drawing/2014/main" id="{44F7E8CF-54D7-82DB-A4BF-7EBF5FAF6BB3}"/>
                  </a:ext>
                </a:extLst>
              </p:cNvPr>
              <p:cNvSpPr/>
              <p:nvPr/>
            </p:nvSpPr>
            <p:spPr>
              <a:xfrm>
                <a:off x="3739568" y="2199759"/>
                <a:ext cx="2447636" cy="2216727"/>
              </a:xfrm>
              <a:prstGeom prst="hexagon">
                <a:avLst/>
              </a:prstGeom>
              <a:solidFill>
                <a:srgbClr val="D2D180"/>
              </a:solidFill>
              <a:ln>
                <a:solidFill>
                  <a:srgbClr val="D2D1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Hexagon 28">
                <a:extLst>
                  <a:ext uri="{FF2B5EF4-FFF2-40B4-BE49-F238E27FC236}">
                    <a16:creationId xmlns:a16="http://schemas.microsoft.com/office/drawing/2014/main" id="{01ADECDD-84D6-7375-0051-F1B6BDD0DB88}"/>
                  </a:ext>
                </a:extLst>
              </p:cNvPr>
              <p:cNvSpPr/>
              <p:nvPr/>
            </p:nvSpPr>
            <p:spPr>
              <a:xfrm>
                <a:off x="7801282" y="2205021"/>
                <a:ext cx="2447636" cy="2216727"/>
              </a:xfrm>
              <a:prstGeom prst="hexagon">
                <a:avLst/>
              </a:prstGeom>
              <a:solidFill>
                <a:srgbClr val="5A7F9B"/>
              </a:solidFill>
              <a:ln>
                <a:solidFill>
                  <a:srgbClr val="5A7F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Hexagon 29">
                <a:extLst>
                  <a:ext uri="{FF2B5EF4-FFF2-40B4-BE49-F238E27FC236}">
                    <a16:creationId xmlns:a16="http://schemas.microsoft.com/office/drawing/2014/main" id="{760B71CE-A75C-6169-FBA3-5DA06AFA493B}"/>
                  </a:ext>
                </a:extLst>
              </p:cNvPr>
              <p:cNvSpPr/>
              <p:nvPr/>
            </p:nvSpPr>
            <p:spPr>
              <a:xfrm>
                <a:off x="1717964" y="3357946"/>
                <a:ext cx="2447636" cy="2216727"/>
              </a:xfrm>
              <a:prstGeom prst="hexagon">
                <a:avLst/>
              </a:prstGeom>
              <a:solidFill>
                <a:srgbClr val="A09F2B"/>
              </a:solidFill>
              <a:ln>
                <a:solidFill>
                  <a:srgbClr val="A09F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Hexagon 30">
                <a:extLst>
                  <a:ext uri="{FF2B5EF4-FFF2-40B4-BE49-F238E27FC236}">
                    <a16:creationId xmlns:a16="http://schemas.microsoft.com/office/drawing/2014/main" id="{075A9B8E-CAD7-443A-B7F9-9BE874D03B7C}"/>
                  </a:ext>
                </a:extLst>
              </p:cNvPr>
              <p:cNvSpPr/>
              <p:nvPr/>
            </p:nvSpPr>
            <p:spPr>
              <a:xfrm>
                <a:off x="5761172" y="3357946"/>
                <a:ext cx="2447636" cy="2216727"/>
              </a:xfrm>
              <a:prstGeom prst="hexagon">
                <a:avLst/>
              </a:prstGeom>
              <a:solidFill>
                <a:srgbClr val="9FCCE0"/>
              </a:solidFill>
              <a:ln>
                <a:solidFill>
                  <a:srgbClr val="9FCC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Hexagon 21">
              <a:extLst>
                <a:ext uri="{FF2B5EF4-FFF2-40B4-BE49-F238E27FC236}">
                  <a16:creationId xmlns:a16="http://schemas.microsoft.com/office/drawing/2014/main" id="{E0AE1503-CA35-D3B7-74C6-913BE4A6DE41}"/>
                </a:ext>
              </a:extLst>
            </p:cNvPr>
            <p:cNvSpPr/>
            <p:nvPr/>
          </p:nvSpPr>
          <p:spPr>
            <a:xfrm>
              <a:off x="2031409" y="3691333"/>
              <a:ext cx="1802240" cy="1549951"/>
            </a:xfrm>
            <a:prstGeom prst="hexagon">
              <a:avLst/>
            </a:prstGeom>
            <a:solidFill>
              <a:srgbClr val="A09F2B"/>
            </a:solidFill>
            <a:ln>
              <a:solidFill>
                <a:srgbClr val="A09F2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00" dirty="0"/>
            </a:p>
          </p:txBody>
        </p:sp>
        <p:sp>
          <p:nvSpPr>
            <p:cNvPr id="24" name="Hexagon 23">
              <a:extLst>
                <a:ext uri="{FF2B5EF4-FFF2-40B4-BE49-F238E27FC236}">
                  <a16:creationId xmlns:a16="http://schemas.microsoft.com/office/drawing/2014/main" id="{46D8F1D6-923D-B878-8C79-0EE78632A086}"/>
                </a:ext>
              </a:extLst>
            </p:cNvPr>
            <p:cNvSpPr/>
            <p:nvPr/>
          </p:nvSpPr>
          <p:spPr>
            <a:xfrm>
              <a:off x="4040979" y="2533146"/>
              <a:ext cx="1802240" cy="1549951"/>
            </a:xfrm>
            <a:prstGeom prst="hexagon">
              <a:avLst/>
            </a:prstGeom>
            <a:solidFill>
              <a:srgbClr val="D2D180"/>
            </a:solidFill>
            <a:ln>
              <a:solidFill>
                <a:srgbClr val="D2D18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Hexagon 25">
              <a:extLst>
                <a:ext uri="{FF2B5EF4-FFF2-40B4-BE49-F238E27FC236}">
                  <a16:creationId xmlns:a16="http://schemas.microsoft.com/office/drawing/2014/main" id="{AA0F6F51-2BC6-9754-1B9B-89FCF29B6340}"/>
                </a:ext>
              </a:extLst>
            </p:cNvPr>
            <p:cNvSpPr/>
            <p:nvPr/>
          </p:nvSpPr>
          <p:spPr>
            <a:xfrm>
              <a:off x="6086910" y="3730633"/>
              <a:ext cx="1802240" cy="1549951"/>
            </a:xfrm>
            <a:prstGeom prst="hexagon">
              <a:avLst/>
            </a:prstGeom>
            <a:solidFill>
              <a:srgbClr val="9FCCE0"/>
            </a:solidFill>
            <a:ln>
              <a:solidFill>
                <a:srgbClr val="9FCCE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50" dirty="0"/>
            </a:p>
          </p:txBody>
        </p:sp>
        <p:sp>
          <p:nvSpPr>
            <p:cNvPr id="27" name="Hexagon 26">
              <a:extLst>
                <a:ext uri="{FF2B5EF4-FFF2-40B4-BE49-F238E27FC236}">
                  <a16:creationId xmlns:a16="http://schemas.microsoft.com/office/drawing/2014/main" id="{4A1D599B-B570-96A3-825B-5B83A69A68B0}"/>
                </a:ext>
              </a:extLst>
            </p:cNvPr>
            <p:cNvSpPr/>
            <p:nvPr/>
          </p:nvSpPr>
          <p:spPr>
            <a:xfrm>
              <a:off x="8123980" y="2582970"/>
              <a:ext cx="1802240" cy="1549951"/>
            </a:xfrm>
            <a:prstGeom prst="hexagon">
              <a:avLst/>
            </a:prstGeom>
            <a:solidFill>
              <a:srgbClr val="5A7F9B"/>
            </a:solidFill>
            <a:ln>
              <a:solidFill>
                <a:srgbClr val="5A7F9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Subtitle 5">
            <a:extLst>
              <a:ext uri="{FF2B5EF4-FFF2-40B4-BE49-F238E27FC236}">
                <a16:creationId xmlns:a16="http://schemas.microsoft.com/office/drawing/2014/main" id="{54FEDA87-B5F8-B276-4004-8C8F99084DBD}"/>
              </a:ext>
            </a:extLst>
          </p:cNvPr>
          <p:cNvSpPr txBox="1">
            <a:spLocks/>
          </p:cNvSpPr>
          <p:nvPr/>
        </p:nvSpPr>
        <p:spPr>
          <a:xfrm>
            <a:off x="6038194" y="1229468"/>
            <a:ext cx="5409812" cy="4914512"/>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a:lstStyle>
          <a:p>
            <a:pPr marL="0" indent="0">
              <a:buClr>
                <a:srgbClr val="03324E"/>
              </a:buClr>
              <a:buSzPct val="115000"/>
              <a:buNone/>
            </a:pPr>
            <a:r>
              <a:rPr lang="en-US" u="sng" dirty="0">
                <a:solidFill>
                  <a:srgbClr val="333333"/>
                </a:solidFill>
                <a:latin typeface="Calibri" panose="020F0502020204030204" pitchFamily="34" charset="0"/>
                <a:cs typeface="Calibri" panose="020F0502020204030204" pitchFamily="34" charset="0"/>
              </a:rPr>
              <a:t>Planning Considerations:</a:t>
            </a:r>
            <a:endParaRPr lang="en-US" dirty="0">
              <a:solidFill>
                <a:srgbClr val="333333"/>
              </a:solidFill>
              <a:latin typeface="Calibri" panose="020F0502020204030204" pitchFamily="34" charset="0"/>
              <a:cs typeface="Calibri" panose="020F0502020204030204" pitchFamily="34" charset="0"/>
            </a:endParaRP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Should Dan wait until retirement to move to FL?</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What would the impact be on the taxation of </a:t>
            </a:r>
            <a:r>
              <a:rPr lang="en-US" dirty="0" err="1">
                <a:solidFill>
                  <a:srgbClr val="333333"/>
                </a:solidFill>
                <a:latin typeface="Calibri" panose="020F0502020204030204" pitchFamily="34" charset="0"/>
                <a:cs typeface="Calibri" panose="020F0502020204030204" pitchFamily="34" charset="0"/>
              </a:rPr>
              <a:t>WidgetCo</a:t>
            </a:r>
            <a:r>
              <a:rPr lang="en-US" dirty="0">
                <a:solidFill>
                  <a:srgbClr val="333333"/>
                </a:solidFill>
                <a:latin typeface="Calibri" panose="020F0502020204030204" pitchFamily="34" charset="0"/>
                <a:cs typeface="Calibri" panose="020F0502020204030204" pitchFamily="34" charset="0"/>
              </a:rPr>
              <a:t> income if Sam moved to Colorado?</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Should the family consider changing the trustees of any of the trusts to reduce state income tax on the sale of </a:t>
            </a:r>
            <a:r>
              <a:rPr lang="en-US" dirty="0" err="1">
                <a:solidFill>
                  <a:srgbClr val="333333"/>
                </a:solidFill>
                <a:latin typeface="Calibri" panose="020F0502020204030204" pitchFamily="34" charset="0"/>
                <a:cs typeface="Calibri" panose="020F0502020204030204" pitchFamily="34" charset="0"/>
              </a:rPr>
              <a:t>WidgetCo</a:t>
            </a:r>
            <a:r>
              <a:rPr lang="en-US" dirty="0">
                <a:solidFill>
                  <a:srgbClr val="333333"/>
                </a:solidFill>
                <a:latin typeface="Calibri" panose="020F0502020204030204" pitchFamily="34" charset="0"/>
                <a:cs typeface="Calibri" panose="020F0502020204030204" pitchFamily="34" charset="0"/>
              </a:rPr>
              <a:t>?</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Should the family consider changing the situs of administration of any of the trusts?</a:t>
            </a:r>
          </a:p>
          <a:p>
            <a:pPr marL="228600" lvl="1" indent="0">
              <a:buClr>
                <a:srgbClr val="03324E"/>
              </a:buClr>
              <a:buSzPct val="115000"/>
              <a:buNone/>
            </a:pPr>
            <a:endParaRPr lang="en-US" sz="2000" dirty="0">
              <a:solidFill>
                <a:srgbClr val="333333"/>
              </a:solidFill>
              <a:latin typeface="Calibri" panose="020F0502020204030204" pitchFamily="34" charset="0"/>
              <a:cs typeface="Calibri" panose="020F0502020204030204" pitchFamily="34" charset="0"/>
            </a:endParaRPr>
          </a:p>
          <a:p>
            <a:pPr>
              <a:buFont typeface="Wingdings" pitchFamily="2" charset="2"/>
              <a:buNone/>
            </a:pPr>
            <a:endParaRPr lang="en-US" sz="3100" dirty="0">
              <a:solidFill>
                <a:srgbClr val="080808"/>
              </a:solidFill>
              <a:latin typeface="Calibri"/>
              <a:cs typeface="Calibri"/>
            </a:endParaRPr>
          </a:p>
          <a:p>
            <a:endParaRPr lang="en-US" sz="3200" dirty="0">
              <a:solidFill>
                <a:srgbClr val="080808"/>
              </a:solidFill>
              <a:latin typeface="Calibri"/>
              <a:cs typeface="Calibri"/>
            </a:endParaRPr>
          </a:p>
        </p:txBody>
      </p:sp>
    </p:spTree>
    <p:extLst>
      <p:ext uri="{BB962C8B-B14F-4D97-AF65-F5344CB8AC3E}">
        <p14:creationId xmlns:p14="http://schemas.microsoft.com/office/powerpoint/2010/main" val="3139637524"/>
      </p:ext>
    </p:extLst>
  </p:cSld>
  <p:clrMapOvr>
    <a:masterClrMapping/>
  </p:clrMapOvr>
  <mc:AlternateContent xmlns:mc="http://schemas.openxmlformats.org/markup-compatibility/2006" xmlns:p14="http://schemas.microsoft.com/office/powerpoint/2010/main">
    <mc:Choice Requires="p14">
      <p:transition p14:dur="10" advClick="0" advTm="15000"/>
    </mc:Choice>
    <mc:Fallback xmlns="">
      <p:transition advClick="0" advTm="15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1E6BB272-8344-46C9-A7AE-7B2B8F5DF3B3}"/>
              </a:ext>
            </a:extLst>
          </p:cNvPr>
          <p:cNvGrpSpPr/>
          <p:nvPr/>
        </p:nvGrpSpPr>
        <p:grpSpPr>
          <a:xfrm>
            <a:off x="0" y="0"/>
            <a:ext cx="12192000" cy="1041692"/>
            <a:chOff x="109729" y="1295879"/>
            <a:chExt cx="12191999" cy="1364955"/>
          </a:xfrm>
        </p:grpSpPr>
        <p:pic>
          <p:nvPicPr>
            <p:cNvPr id="6" name="Picture 5" descr="A picture containing motorcycle, black, wall&#10;&#10;Description generated with very high confidence">
              <a:extLst>
                <a:ext uri="{FF2B5EF4-FFF2-40B4-BE49-F238E27FC236}">
                  <a16:creationId xmlns:a16="http://schemas.microsoft.com/office/drawing/2014/main" id="{1D5E1044-302F-4F2B-B788-43BD8E72098C}"/>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2446351" y="-1040739"/>
              <a:ext cx="1364950" cy="6038193"/>
            </a:xfrm>
            <a:prstGeom prst="rect">
              <a:avLst/>
            </a:prstGeom>
          </p:spPr>
        </p:pic>
        <p:pic>
          <p:nvPicPr>
            <p:cNvPr id="8" name="Picture 7" descr="A picture containing motorcycle, black, wall&#10;&#10;Description generated with very high confidence">
              <a:extLst>
                <a:ext uri="{FF2B5EF4-FFF2-40B4-BE49-F238E27FC236}">
                  <a16:creationId xmlns:a16="http://schemas.microsoft.com/office/drawing/2014/main" id="{6E1490E7-D9CB-444E-A51F-00DBED87EA43}"/>
                </a:ext>
              </a:extLst>
            </p:cNvPr>
            <p:cNvPicPr>
              <a:picLocks noChangeAspect="1"/>
            </p:cNvPicPr>
            <p:nvPr/>
          </p:nvPicPr>
          <p:blipFill rotWithShape="1">
            <a:blip r:embed="rId4" cstate="screen">
              <a:extLst>
                <a:ext uri="{BEBA8EAE-BF5A-486C-A8C5-ECC9F3942E4B}">
                  <a14:imgProps xmlns:a14="http://schemas.microsoft.com/office/drawing/2010/main">
                    <a14:imgLayer r:embed="rId5">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8542349" y="-1098545"/>
              <a:ext cx="1364955" cy="6153803"/>
            </a:xfrm>
            <a:prstGeom prst="rect">
              <a:avLst/>
            </a:prstGeom>
          </p:spPr>
        </p:pic>
      </p:grpSp>
      <p:sp>
        <p:nvSpPr>
          <p:cNvPr id="3" name="Rectangle 2">
            <a:extLst>
              <a:ext uri="{FF2B5EF4-FFF2-40B4-BE49-F238E27FC236}">
                <a16:creationId xmlns:a16="http://schemas.microsoft.com/office/drawing/2014/main" id="{C7C897A9-CA05-4ACF-8D8D-D0FC350678BC}"/>
              </a:ext>
            </a:extLst>
          </p:cNvPr>
          <p:cNvSpPr>
            <a:spLocks noChangeAspect="1"/>
          </p:cNvSpPr>
          <p:nvPr/>
        </p:nvSpPr>
        <p:spPr>
          <a:xfrm>
            <a:off x="0" y="2"/>
            <a:ext cx="12192000" cy="1048282"/>
          </a:xfrm>
          <a:prstGeom prst="rect">
            <a:avLst/>
          </a:prstGeom>
          <a:solidFill>
            <a:srgbClr val="05334E">
              <a:alpha val="9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5334E"/>
              </a:solidFill>
            </a:endParaRPr>
          </a:p>
        </p:txBody>
      </p:sp>
      <p:sp>
        <p:nvSpPr>
          <p:cNvPr id="25" name="Rectangle 24">
            <a:extLst>
              <a:ext uri="{FF2B5EF4-FFF2-40B4-BE49-F238E27FC236}">
                <a16:creationId xmlns:a16="http://schemas.microsoft.com/office/drawing/2014/main" id="{01F21BED-FDEC-48CB-9C69-778C9C125AB6}"/>
              </a:ext>
            </a:extLst>
          </p:cNvPr>
          <p:cNvSpPr>
            <a:spLocks noChangeAspect="1"/>
          </p:cNvSpPr>
          <p:nvPr/>
        </p:nvSpPr>
        <p:spPr>
          <a:xfrm>
            <a:off x="0" y="6648625"/>
            <a:ext cx="12192000" cy="209377"/>
          </a:xfrm>
          <a:prstGeom prst="rect">
            <a:avLst/>
          </a:prstGeom>
          <a:gradFill>
            <a:gsLst>
              <a:gs pos="0">
                <a:srgbClr val="9FCCE0"/>
              </a:gs>
              <a:gs pos="54000">
                <a:srgbClr val="5A7F9B"/>
              </a:gs>
              <a:gs pos="100000">
                <a:srgbClr val="05334E"/>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B1C68439-2203-A099-1F8C-40C01B1246CE}"/>
              </a:ext>
            </a:extLst>
          </p:cNvPr>
          <p:cNvSpPr txBox="1">
            <a:spLocks noChangeAspect="1"/>
          </p:cNvSpPr>
          <p:nvPr/>
        </p:nvSpPr>
        <p:spPr>
          <a:xfrm>
            <a:off x="556598" y="228458"/>
            <a:ext cx="11387752" cy="584775"/>
          </a:xfrm>
          <a:prstGeom prst="rect">
            <a:avLst/>
          </a:prstGeom>
          <a:noFill/>
          <a:ln>
            <a:noFill/>
          </a:ln>
        </p:spPr>
        <p:txBody>
          <a:bodyPr wrap="square" rtlCol="0">
            <a:spAutoFit/>
          </a:bodyPr>
          <a:lstStyle/>
          <a:p>
            <a:r>
              <a:rPr lang="en-US" sz="3200" b="1" dirty="0">
                <a:solidFill>
                  <a:schemeClr val="bg1"/>
                </a:solidFill>
                <a:latin typeface="Garamond" panose="02020404030301010803" pitchFamily="18" charset="0"/>
              </a:rPr>
              <a:t>Case Study #2</a:t>
            </a:r>
            <a:endParaRPr lang="en-US" sz="3200" dirty="0">
              <a:solidFill>
                <a:schemeClr val="bg1"/>
              </a:solidFill>
              <a:latin typeface="Garamond" panose="02020404030301010803" pitchFamily="18" charset="0"/>
            </a:endParaRPr>
          </a:p>
        </p:txBody>
      </p:sp>
      <p:sp>
        <p:nvSpPr>
          <p:cNvPr id="4" name="Rectangle 3">
            <a:extLst>
              <a:ext uri="{FF2B5EF4-FFF2-40B4-BE49-F238E27FC236}">
                <a16:creationId xmlns:a16="http://schemas.microsoft.com/office/drawing/2014/main" id="{F1040BAC-B725-02F1-22EA-1C7AF277E263}"/>
              </a:ext>
            </a:extLst>
          </p:cNvPr>
          <p:cNvSpPr/>
          <p:nvPr/>
        </p:nvSpPr>
        <p:spPr>
          <a:xfrm>
            <a:off x="9910355" y="6252754"/>
            <a:ext cx="627017" cy="3958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Subtitle 5">
            <a:extLst>
              <a:ext uri="{FF2B5EF4-FFF2-40B4-BE49-F238E27FC236}">
                <a16:creationId xmlns:a16="http://schemas.microsoft.com/office/drawing/2014/main" id="{BF36CEC8-CB17-582F-E500-1A5082CBC115}"/>
              </a:ext>
            </a:extLst>
          </p:cNvPr>
          <p:cNvSpPr txBox="1">
            <a:spLocks/>
          </p:cNvSpPr>
          <p:nvPr/>
        </p:nvSpPr>
        <p:spPr>
          <a:xfrm>
            <a:off x="556598" y="1229469"/>
            <a:ext cx="5265082" cy="4077498"/>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a:lstStyle>
          <a:p>
            <a:pPr marL="0" indent="0">
              <a:buClr>
                <a:srgbClr val="03324E"/>
              </a:buClr>
              <a:buSzPct val="115000"/>
              <a:buNone/>
            </a:pPr>
            <a:r>
              <a:rPr lang="en-US" u="sng" dirty="0">
                <a:solidFill>
                  <a:srgbClr val="333333"/>
                </a:solidFill>
                <a:latin typeface="Calibri" panose="020F0502020204030204" pitchFamily="34" charset="0"/>
                <a:cs typeface="Calibri" panose="020F0502020204030204" pitchFamily="34" charset="0"/>
              </a:rPr>
              <a:t>Family Tree:</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Grace resides in MA. </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Grace has three adult children, Debbie, Denise, and Seth.</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Debbie resides in NY.</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Denise resides in AZ.</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Seth resides in CO.</a:t>
            </a:r>
          </a:p>
          <a:p>
            <a:pPr marL="228600" indent="-228600">
              <a:buClr>
                <a:srgbClr val="03324E"/>
              </a:buClr>
              <a:buSzPct val="115000"/>
              <a:buFont typeface="Calibri" panose="020F0502020204030204" pitchFamily="34" charset="0"/>
              <a:buChar char="&gt;"/>
            </a:pPr>
            <a:endParaRPr lang="en-US" dirty="0">
              <a:solidFill>
                <a:srgbClr val="333333"/>
              </a:solidFill>
              <a:latin typeface="Calibri" panose="020F0502020204030204" pitchFamily="34" charset="0"/>
              <a:cs typeface="Calibri" panose="020F0502020204030204" pitchFamily="34" charset="0"/>
            </a:endParaRPr>
          </a:p>
          <a:p>
            <a:pPr marL="228600" lvl="1" indent="0">
              <a:buClr>
                <a:srgbClr val="03324E"/>
              </a:buClr>
              <a:buSzPct val="115000"/>
              <a:buNone/>
            </a:pPr>
            <a:endParaRPr lang="en-US" sz="2000" dirty="0">
              <a:solidFill>
                <a:srgbClr val="333333"/>
              </a:solidFill>
              <a:latin typeface="Calibri" panose="020F0502020204030204" pitchFamily="34" charset="0"/>
              <a:cs typeface="Calibri" panose="020F0502020204030204" pitchFamily="34" charset="0"/>
            </a:endParaRPr>
          </a:p>
          <a:p>
            <a:pPr>
              <a:buFont typeface="Wingdings" pitchFamily="2" charset="2"/>
              <a:buNone/>
            </a:pPr>
            <a:endParaRPr lang="en-US" sz="3100" dirty="0">
              <a:solidFill>
                <a:srgbClr val="080808"/>
              </a:solidFill>
              <a:latin typeface="Calibri"/>
              <a:cs typeface="Calibri"/>
            </a:endParaRPr>
          </a:p>
          <a:p>
            <a:endParaRPr lang="en-US" sz="3200" dirty="0">
              <a:solidFill>
                <a:srgbClr val="080808"/>
              </a:solidFill>
              <a:latin typeface="Calibri"/>
              <a:cs typeface="Calibri"/>
            </a:endParaRPr>
          </a:p>
        </p:txBody>
      </p:sp>
      <p:grpSp>
        <p:nvGrpSpPr>
          <p:cNvPr id="19" name="Group 18">
            <a:extLst>
              <a:ext uri="{FF2B5EF4-FFF2-40B4-BE49-F238E27FC236}">
                <a16:creationId xmlns:a16="http://schemas.microsoft.com/office/drawing/2014/main" id="{09BBC450-4221-EDFB-C115-89AF57C3CC31}"/>
              </a:ext>
            </a:extLst>
          </p:cNvPr>
          <p:cNvGrpSpPr/>
          <p:nvPr/>
        </p:nvGrpSpPr>
        <p:grpSpPr>
          <a:xfrm flipH="1" flipV="1">
            <a:off x="106595" y="5451400"/>
            <a:ext cx="2665357" cy="1054436"/>
            <a:chOff x="1717964" y="2199759"/>
            <a:chExt cx="8530954" cy="3374914"/>
          </a:xfrm>
        </p:grpSpPr>
        <p:grpSp>
          <p:nvGrpSpPr>
            <p:cNvPr id="21" name="Group 20">
              <a:extLst>
                <a:ext uri="{FF2B5EF4-FFF2-40B4-BE49-F238E27FC236}">
                  <a16:creationId xmlns:a16="http://schemas.microsoft.com/office/drawing/2014/main" id="{5944E4A1-5EB9-3101-9751-22A8BAAE2E1E}"/>
                </a:ext>
              </a:extLst>
            </p:cNvPr>
            <p:cNvGrpSpPr/>
            <p:nvPr/>
          </p:nvGrpSpPr>
          <p:grpSpPr>
            <a:xfrm>
              <a:off x="1717964" y="2199759"/>
              <a:ext cx="8530954" cy="3374914"/>
              <a:chOff x="1717964" y="2199759"/>
              <a:chExt cx="8530954" cy="3374914"/>
            </a:xfrm>
          </p:grpSpPr>
          <p:sp>
            <p:nvSpPr>
              <p:cNvPr id="28" name="Hexagon 27">
                <a:extLst>
                  <a:ext uri="{FF2B5EF4-FFF2-40B4-BE49-F238E27FC236}">
                    <a16:creationId xmlns:a16="http://schemas.microsoft.com/office/drawing/2014/main" id="{44F7E8CF-54D7-82DB-A4BF-7EBF5FAF6BB3}"/>
                  </a:ext>
                </a:extLst>
              </p:cNvPr>
              <p:cNvSpPr/>
              <p:nvPr/>
            </p:nvSpPr>
            <p:spPr>
              <a:xfrm>
                <a:off x="3739568" y="2199759"/>
                <a:ext cx="2447636" cy="2216727"/>
              </a:xfrm>
              <a:prstGeom prst="hexagon">
                <a:avLst/>
              </a:prstGeom>
              <a:solidFill>
                <a:srgbClr val="D2D180"/>
              </a:solidFill>
              <a:ln>
                <a:solidFill>
                  <a:srgbClr val="D2D1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Hexagon 28">
                <a:extLst>
                  <a:ext uri="{FF2B5EF4-FFF2-40B4-BE49-F238E27FC236}">
                    <a16:creationId xmlns:a16="http://schemas.microsoft.com/office/drawing/2014/main" id="{01ADECDD-84D6-7375-0051-F1B6BDD0DB88}"/>
                  </a:ext>
                </a:extLst>
              </p:cNvPr>
              <p:cNvSpPr/>
              <p:nvPr/>
            </p:nvSpPr>
            <p:spPr>
              <a:xfrm>
                <a:off x="7801282" y="2205021"/>
                <a:ext cx="2447636" cy="2216727"/>
              </a:xfrm>
              <a:prstGeom prst="hexagon">
                <a:avLst/>
              </a:prstGeom>
              <a:solidFill>
                <a:srgbClr val="5A7F9B"/>
              </a:solidFill>
              <a:ln>
                <a:solidFill>
                  <a:srgbClr val="5A7F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Hexagon 29">
                <a:extLst>
                  <a:ext uri="{FF2B5EF4-FFF2-40B4-BE49-F238E27FC236}">
                    <a16:creationId xmlns:a16="http://schemas.microsoft.com/office/drawing/2014/main" id="{760B71CE-A75C-6169-FBA3-5DA06AFA493B}"/>
                  </a:ext>
                </a:extLst>
              </p:cNvPr>
              <p:cNvSpPr/>
              <p:nvPr/>
            </p:nvSpPr>
            <p:spPr>
              <a:xfrm>
                <a:off x="1717964" y="3357946"/>
                <a:ext cx="2447636" cy="2216727"/>
              </a:xfrm>
              <a:prstGeom prst="hexagon">
                <a:avLst/>
              </a:prstGeom>
              <a:solidFill>
                <a:srgbClr val="A09F2B"/>
              </a:solidFill>
              <a:ln>
                <a:solidFill>
                  <a:srgbClr val="A09F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Hexagon 30">
                <a:extLst>
                  <a:ext uri="{FF2B5EF4-FFF2-40B4-BE49-F238E27FC236}">
                    <a16:creationId xmlns:a16="http://schemas.microsoft.com/office/drawing/2014/main" id="{075A9B8E-CAD7-443A-B7F9-9BE874D03B7C}"/>
                  </a:ext>
                </a:extLst>
              </p:cNvPr>
              <p:cNvSpPr/>
              <p:nvPr/>
            </p:nvSpPr>
            <p:spPr>
              <a:xfrm>
                <a:off x="5761172" y="3357946"/>
                <a:ext cx="2447636" cy="2216727"/>
              </a:xfrm>
              <a:prstGeom prst="hexagon">
                <a:avLst/>
              </a:prstGeom>
              <a:solidFill>
                <a:srgbClr val="9FCCE0"/>
              </a:solidFill>
              <a:ln>
                <a:solidFill>
                  <a:srgbClr val="9FCC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Hexagon 21">
              <a:extLst>
                <a:ext uri="{FF2B5EF4-FFF2-40B4-BE49-F238E27FC236}">
                  <a16:creationId xmlns:a16="http://schemas.microsoft.com/office/drawing/2014/main" id="{E0AE1503-CA35-D3B7-74C6-913BE4A6DE41}"/>
                </a:ext>
              </a:extLst>
            </p:cNvPr>
            <p:cNvSpPr/>
            <p:nvPr/>
          </p:nvSpPr>
          <p:spPr>
            <a:xfrm>
              <a:off x="2031409" y="3691333"/>
              <a:ext cx="1802240" cy="1549951"/>
            </a:xfrm>
            <a:prstGeom prst="hexagon">
              <a:avLst/>
            </a:prstGeom>
            <a:solidFill>
              <a:srgbClr val="A09F2B"/>
            </a:solidFill>
            <a:ln>
              <a:solidFill>
                <a:srgbClr val="A09F2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00" dirty="0"/>
            </a:p>
          </p:txBody>
        </p:sp>
        <p:sp>
          <p:nvSpPr>
            <p:cNvPr id="24" name="Hexagon 23">
              <a:extLst>
                <a:ext uri="{FF2B5EF4-FFF2-40B4-BE49-F238E27FC236}">
                  <a16:creationId xmlns:a16="http://schemas.microsoft.com/office/drawing/2014/main" id="{46D8F1D6-923D-B878-8C79-0EE78632A086}"/>
                </a:ext>
              </a:extLst>
            </p:cNvPr>
            <p:cNvSpPr/>
            <p:nvPr/>
          </p:nvSpPr>
          <p:spPr>
            <a:xfrm>
              <a:off x="4040979" y="2533146"/>
              <a:ext cx="1802240" cy="1549951"/>
            </a:xfrm>
            <a:prstGeom prst="hexagon">
              <a:avLst/>
            </a:prstGeom>
            <a:solidFill>
              <a:srgbClr val="D2D180"/>
            </a:solidFill>
            <a:ln>
              <a:solidFill>
                <a:srgbClr val="D2D18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Hexagon 25">
              <a:extLst>
                <a:ext uri="{FF2B5EF4-FFF2-40B4-BE49-F238E27FC236}">
                  <a16:creationId xmlns:a16="http://schemas.microsoft.com/office/drawing/2014/main" id="{AA0F6F51-2BC6-9754-1B9B-89FCF29B6340}"/>
                </a:ext>
              </a:extLst>
            </p:cNvPr>
            <p:cNvSpPr/>
            <p:nvPr/>
          </p:nvSpPr>
          <p:spPr>
            <a:xfrm>
              <a:off x="6086910" y="3730633"/>
              <a:ext cx="1802240" cy="1549951"/>
            </a:xfrm>
            <a:prstGeom prst="hexagon">
              <a:avLst/>
            </a:prstGeom>
            <a:solidFill>
              <a:srgbClr val="9FCCE0"/>
            </a:solidFill>
            <a:ln>
              <a:solidFill>
                <a:srgbClr val="9FCCE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50" dirty="0"/>
            </a:p>
          </p:txBody>
        </p:sp>
        <p:sp>
          <p:nvSpPr>
            <p:cNvPr id="27" name="Hexagon 26">
              <a:extLst>
                <a:ext uri="{FF2B5EF4-FFF2-40B4-BE49-F238E27FC236}">
                  <a16:creationId xmlns:a16="http://schemas.microsoft.com/office/drawing/2014/main" id="{4A1D599B-B570-96A3-825B-5B83A69A68B0}"/>
                </a:ext>
              </a:extLst>
            </p:cNvPr>
            <p:cNvSpPr/>
            <p:nvPr/>
          </p:nvSpPr>
          <p:spPr>
            <a:xfrm>
              <a:off x="8123980" y="2582970"/>
              <a:ext cx="1802240" cy="1549951"/>
            </a:xfrm>
            <a:prstGeom prst="hexagon">
              <a:avLst/>
            </a:prstGeom>
            <a:solidFill>
              <a:srgbClr val="5A7F9B"/>
            </a:solidFill>
            <a:ln>
              <a:solidFill>
                <a:srgbClr val="5A7F9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Subtitle 5">
            <a:extLst>
              <a:ext uri="{FF2B5EF4-FFF2-40B4-BE49-F238E27FC236}">
                <a16:creationId xmlns:a16="http://schemas.microsoft.com/office/drawing/2014/main" id="{54FEDA87-B5F8-B276-4004-8C8F99084DBD}"/>
              </a:ext>
            </a:extLst>
          </p:cNvPr>
          <p:cNvSpPr txBox="1">
            <a:spLocks/>
          </p:cNvSpPr>
          <p:nvPr/>
        </p:nvSpPr>
        <p:spPr>
          <a:xfrm>
            <a:off x="6038194" y="1229468"/>
            <a:ext cx="5409812" cy="4914512"/>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a:lstStyle>
          <a:p>
            <a:pPr marL="0" indent="0">
              <a:buClr>
                <a:srgbClr val="03324E"/>
              </a:buClr>
              <a:buSzPct val="115000"/>
              <a:buNone/>
            </a:pPr>
            <a:r>
              <a:rPr lang="en-US" u="sng" dirty="0">
                <a:solidFill>
                  <a:srgbClr val="333333"/>
                </a:solidFill>
                <a:latin typeface="Calibri" panose="020F0502020204030204" pitchFamily="34" charset="0"/>
                <a:cs typeface="Calibri" panose="020F0502020204030204" pitchFamily="34" charset="0"/>
              </a:rPr>
              <a:t>Scenario:</a:t>
            </a:r>
            <a:endParaRPr lang="en-US" dirty="0">
              <a:solidFill>
                <a:srgbClr val="333333"/>
              </a:solidFill>
              <a:latin typeface="Calibri" panose="020F0502020204030204" pitchFamily="34" charset="0"/>
              <a:cs typeface="Calibri" panose="020F0502020204030204" pitchFamily="34" charset="0"/>
            </a:endParaRP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Grace creates a Delaware trust for the benefit of her three children</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Grace names a Delaware corporate trustee</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Grace would like the trust to be a directed trust and plans to name Denise and Seth as the investment advisor</a:t>
            </a:r>
          </a:p>
          <a:p>
            <a:pPr marL="0" indent="0">
              <a:buClr>
                <a:srgbClr val="03324E"/>
              </a:buClr>
              <a:buSzPct val="115000"/>
              <a:buNone/>
            </a:pPr>
            <a:r>
              <a:rPr lang="en-US" u="sng" dirty="0">
                <a:solidFill>
                  <a:srgbClr val="333333"/>
                </a:solidFill>
                <a:latin typeface="Calibri" panose="020F0502020204030204" pitchFamily="34" charset="0"/>
                <a:cs typeface="Calibri" panose="020F0502020204030204" pitchFamily="34" charset="0"/>
              </a:rPr>
              <a:t>Planning Considerations:</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Which state’s fiduciary income tax rules are implicated?</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Would Grace be better off making the trust a grantor trust for income tax purposes?</a:t>
            </a:r>
          </a:p>
          <a:p>
            <a:pPr marL="0" indent="0">
              <a:buClr>
                <a:srgbClr val="03324E"/>
              </a:buClr>
              <a:buSzPct val="115000"/>
              <a:buNone/>
            </a:pPr>
            <a:endParaRPr lang="en-US" dirty="0">
              <a:solidFill>
                <a:srgbClr val="333333"/>
              </a:solidFill>
              <a:latin typeface="Calibri" panose="020F0502020204030204" pitchFamily="34" charset="0"/>
              <a:cs typeface="Calibri" panose="020F0502020204030204" pitchFamily="34" charset="0"/>
            </a:endParaRPr>
          </a:p>
          <a:p>
            <a:pPr marL="0" indent="0">
              <a:buClr>
                <a:srgbClr val="03324E"/>
              </a:buClr>
              <a:buSzPct val="115000"/>
              <a:buNone/>
            </a:pPr>
            <a:endParaRPr lang="en-US" dirty="0">
              <a:solidFill>
                <a:srgbClr val="333333"/>
              </a:solidFill>
              <a:latin typeface="Calibri" panose="020F0502020204030204" pitchFamily="34" charset="0"/>
              <a:cs typeface="Calibri" panose="020F0502020204030204" pitchFamily="34" charset="0"/>
            </a:endParaRPr>
          </a:p>
          <a:p>
            <a:pPr marL="228600" lvl="1" indent="0">
              <a:buClr>
                <a:srgbClr val="03324E"/>
              </a:buClr>
              <a:buSzPct val="115000"/>
              <a:buNone/>
            </a:pPr>
            <a:endParaRPr lang="en-US" sz="2000" dirty="0">
              <a:solidFill>
                <a:srgbClr val="333333"/>
              </a:solidFill>
              <a:latin typeface="Calibri" panose="020F0502020204030204" pitchFamily="34" charset="0"/>
              <a:cs typeface="Calibri" panose="020F0502020204030204" pitchFamily="34" charset="0"/>
            </a:endParaRPr>
          </a:p>
          <a:p>
            <a:pPr>
              <a:buFont typeface="Wingdings" pitchFamily="2" charset="2"/>
              <a:buNone/>
            </a:pPr>
            <a:endParaRPr lang="en-US" sz="3100" dirty="0">
              <a:solidFill>
                <a:srgbClr val="080808"/>
              </a:solidFill>
              <a:latin typeface="Calibri"/>
              <a:cs typeface="Calibri"/>
            </a:endParaRPr>
          </a:p>
          <a:p>
            <a:endParaRPr lang="en-US" sz="3200" dirty="0">
              <a:solidFill>
                <a:srgbClr val="080808"/>
              </a:solidFill>
              <a:latin typeface="Calibri"/>
              <a:cs typeface="Calibri"/>
            </a:endParaRPr>
          </a:p>
        </p:txBody>
      </p:sp>
    </p:spTree>
    <p:extLst>
      <p:ext uri="{BB962C8B-B14F-4D97-AF65-F5344CB8AC3E}">
        <p14:creationId xmlns:p14="http://schemas.microsoft.com/office/powerpoint/2010/main" val="3150104837"/>
      </p:ext>
    </p:extLst>
  </p:cSld>
  <p:clrMapOvr>
    <a:masterClrMapping/>
  </p:clrMapOvr>
  <mc:AlternateContent xmlns:mc="http://schemas.openxmlformats.org/markup-compatibility/2006" xmlns:p14="http://schemas.microsoft.com/office/powerpoint/2010/main">
    <mc:Choice Requires="p14">
      <p:transition p14:dur="10" advClick="0" advTm="15000"/>
    </mc:Choice>
    <mc:Fallback xmlns="">
      <p:transition advClick="0" advTm="15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1E6BB272-8344-46C9-A7AE-7B2B8F5DF3B3}"/>
              </a:ext>
            </a:extLst>
          </p:cNvPr>
          <p:cNvGrpSpPr/>
          <p:nvPr/>
        </p:nvGrpSpPr>
        <p:grpSpPr>
          <a:xfrm>
            <a:off x="0" y="0"/>
            <a:ext cx="12192000" cy="1041692"/>
            <a:chOff x="109729" y="1295879"/>
            <a:chExt cx="12191999" cy="1364955"/>
          </a:xfrm>
        </p:grpSpPr>
        <p:pic>
          <p:nvPicPr>
            <p:cNvPr id="6" name="Picture 5" descr="A picture containing motorcycle, black, wall&#10;&#10;Description generated with very high confidence">
              <a:extLst>
                <a:ext uri="{FF2B5EF4-FFF2-40B4-BE49-F238E27FC236}">
                  <a16:creationId xmlns:a16="http://schemas.microsoft.com/office/drawing/2014/main" id="{1D5E1044-302F-4F2B-B788-43BD8E72098C}"/>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2446351" y="-1040739"/>
              <a:ext cx="1364950" cy="6038193"/>
            </a:xfrm>
            <a:prstGeom prst="rect">
              <a:avLst/>
            </a:prstGeom>
          </p:spPr>
        </p:pic>
        <p:pic>
          <p:nvPicPr>
            <p:cNvPr id="8" name="Picture 7" descr="A picture containing motorcycle, black, wall&#10;&#10;Description generated with very high confidence">
              <a:extLst>
                <a:ext uri="{FF2B5EF4-FFF2-40B4-BE49-F238E27FC236}">
                  <a16:creationId xmlns:a16="http://schemas.microsoft.com/office/drawing/2014/main" id="{6E1490E7-D9CB-444E-A51F-00DBED87EA43}"/>
                </a:ext>
              </a:extLst>
            </p:cNvPr>
            <p:cNvPicPr>
              <a:picLocks noChangeAspect="1"/>
            </p:cNvPicPr>
            <p:nvPr/>
          </p:nvPicPr>
          <p:blipFill rotWithShape="1">
            <a:blip r:embed="rId4" cstate="screen">
              <a:extLst>
                <a:ext uri="{BEBA8EAE-BF5A-486C-A8C5-ECC9F3942E4B}">
                  <a14:imgProps xmlns:a14="http://schemas.microsoft.com/office/drawing/2010/main">
                    <a14:imgLayer r:embed="rId5">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8542349" y="-1098545"/>
              <a:ext cx="1364955" cy="6153803"/>
            </a:xfrm>
            <a:prstGeom prst="rect">
              <a:avLst/>
            </a:prstGeom>
          </p:spPr>
        </p:pic>
      </p:grpSp>
      <p:sp>
        <p:nvSpPr>
          <p:cNvPr id="3" name="Rectangle 2">
            <a:extLst>
              <a:ext uri="{FF2B5EF4-FFF2-40B4-BE49-F238E27FC236}">
                <a16:creationId xmlns:a16="http://schemas.microsoft.com/office/drawing/2014/main" id="{C7C897A9-CA05-4ACF-8D8D-D0FC350678BC}"/>
              </a:ext>
            </a:extLst>
          </p:cNvPr>
          <p:cNvSpPr>
            <a:spLocks noChangeAspect="1"/>
          </p:cNvSpPr>
          <p:nvPr/>
        </p:nvSpPr>
        <p:spPr>
          <a:xfrm>
            <a:off x="0" y="2"/>
            <a:ext cx="12192000" cy="1048282"/>
          </a:xfrm>
          <a:prstGeom prst="rect">
            <a:avLst/>
          </a:prstGeom>
          <a:solidFill>
            <a:srgbClr val="05334E">
              <a:alpha val="9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5334E"/>
              </a:solidFill>
            </a:endParaRPr>
          </a:p>
        </p:txBody>
      </p:sp>
      <p:sp>
        <p:nvSpPr>
          <p:cNvPr id="25" name="Rectangle 24">
            <a:extLst>
              <a:ext uri="{FF2B5EF4-FFF2-40B4-BE49-F238E27FC236}">
                <a16:creationId xmlns:a16="http://schemas.microsoft.com/office/drawing/2014/main" id="{01F21BED-FDEC-48CB-9C69-778C9C125AB6}"/>
              </a:ext>
            </a:extLst>
          </p:cNvPr>
          <p:cNvSpPr>
            <a:spLocks noChangeAspect="1"/>
          </p:cNvSpPr>
          <p:nvPr/>
        </p:nvSpPr>
        <p:spPr>
          <a:xfrm>
            <a:off x="0" y="6648625"/>
            <a:ext cx="12192000" cy="209377"/>
          </a:xfrm>
          <a:prstGeom prst="rect">
            <a:avLst/>
          </a:prstGeom>
          <a:gradFill>
            <a:gsLst>
              <a:gs pos="0">
                <a:srgbClr val="9FCCE0"/>
              </a:gs>
              <a:gs pos="54000">
                <a:srgbClr val="5A7F9B"/>
              </a:gs>
              <a:gs pos="100000">
                <a:srgbClr val="05334E"/>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B1C68439-2203-A099-1F8C-40C01B1246CE}"/>
              </a:ext>
            </a:extLst>
          </p:cNvPr>
          <p:cNvSpPr txBox="1">
            <a:spLocks noChangeAspect="1"/>
          </p:cNvSpPr>
          <p:nvPr/>
        </p:nvSpPr>
        <p:spPr>
          <a:xfrm>
            <a:off x="556598" y="228458"/>
            <a:ext cx="11387752" cy="584775"/>
          </a:xfrm>
          <a:prstGeom prst="rect">
            <a:avLst/>
          </a:prstGeom>
          <a:noFill/>
          <a:ln>
            <a:noFill/>
          </a:ln>
        </p:spPr>
        <p:txBody>
          <a:bodyPr wrap="square" rtlCol="0">
            <a:spAutoFit/>
          </a:bodyPr>
          <a:lstStyle/>
          <a:p>
            <a:r>
              <a:rPr lang="en-US" sz="3200" b="1" dirty="0">
                <a:solidFill>
                  <a:schemeClr val="bg1"/>
                </a:solidFill>
                <a:latin typeface="Garamond" panose="02020404030301010803" pitchFamily="18" charset="0"/>
              </a:rPr>
              <a:t>Case Study #3</a:t>
            </a:r>
            <a:endParaRPr lang="en-US" sz="3200" dirty="0">
              <a:solidFill>
                <a:schemeClr val="bg1"/>
              </a:solidFill>
              <a:latin typeface="Garamond" panose="02020404030301010803" pitchFamily="18" charset="0"/>
            </a:endParaRPr>
          </a:p>
        </p:txBody>
      </p:sp>
      <p:sp>
        <p:nvSpPr>
          <p:cNvPr id="4" name="Rectangle 3">
            <a:extLst>
              <a:ext uri="{FF2B5EF4-FFF2-40B4-BE49-F238E27FC236}">
                <a16:creationId xmlns:a16="http://schemas.microsoft.com/office/drawing/2014/main" id="{F1040BAC-B725-02F1-22EA-1C7AF277E263}"/>
              </a:ext>
            </a:extLst>
          </p:cNvPr>
          <p:cNvSpPr/>
          <p:nvPr/>
        </p:nvSpPr>
        <p:spPr>
          <a:xfrm>
            <a:off x="9910355" y="6252754"/>
            <a:ext cx="627017" cy="3958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Subtitle 5">
            <a:extLst>
              <a:ext uri="{FF2B5EF4-FFF2-40B4-BE49-F238E27FC236}">
                <a16:creationId xmlns:a16="http://schemas.microsoft.com/office/drawing/2014/main" id="{BF36CEC8-CB17-582F-E500-1A5082CBC115}"/>
              </a:ext>
            </a:extLst>
          </p:cNvPr>
          <p:cNvSpPr txBox="1">
            <a:spLocks/>
          </p:cNvSpPr>
          <p:nvPr/>
        </p:nvSpPr>
        <p:spPr>
          <a:xfrm>
            <a:off x="556598" y="1229469"/>
            <a:ext cx="5265082" cy="4077498"/>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a:lstStyle>
          <a:p>
            <a:pPr marL="0" indent="0">
              <a:buClr>
                <a:srgbClr val="03324E"/>
              </a:buClr>
              <a:buSzPct val="115000"/>
              <a:buNone/>
            </a:pPr>
            <a:r>
              <a:rPr lang="en-US" u="sng" dirty="0">
                <a:solidFill>
                  <a:srgbClr val="333333"/>
                </a:solidFill>
                <a:latin typeface="Calibri" panose="020F0502020204030204" pitchFamily="34" charset="0"/>
                <a:cs typeface="Calibri" panose="020F0502020204030204" pitchFamily="34" charset="0"/>
              </a:rPr>
              <a:t>Family Tree:</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Don (deceased) was a MN resident.</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Don was married to Wendy. Wendy relocated to Texas after Don’s passing.</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Don and Wendy have three adult children, Cheryl, Charles and Connor. Each of them have minor children</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Cheryl resides in IL.</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Charles resides in NJ.</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Connor resides in PA.</a:t>
            </a:r>
          </a:p>
          <a:p>
            <a:pPr marL="228600" lvl="1" indent="0">
              <a:buClr>
                <a:srgbClr val="03324E"/>
              </a:buClr>
              <a:buSzPct val="115000"/>
              <a:buNone/>
            </a:pPr>
            <a:endParaRPr lang="en-US" sz="2000" dirty="0">
              <a:solidFill>
                <a:srgbClr val="333333"/>
              </a:solidFill>
              <a:latin typeface="Calibri" panose="020F0502020204030204" pitchFamily="34" charset="0"/>
              <a:cs typeface="Calibri" panose="020F0502020204030204" pitchFamily="34" charset="0"/>
            </a:endParaRPr>
          </a:p>
          <a:p>
            <a:pPr>
              <a:buFont typeface="Wingdings" pitchFamily="2" charset="2"/>
              <a:buNone/>
            </a:pPr>
            <a:endParaRPr lang="en-US" sz="3100" dirty="0">
              <a:solidFill>
                <a:srgbClr val="080808"/>
              </a:solidFill>
              <a:latin typeface="Calibri"/>
              <a:cs typeface="Calibri"/>
            </a:endParaRPr>
          </a:p>
          <a:p>
            <a:endParaRPr lang="en-US" sz="3200" dirty="0">
              <a:solidFill>
                <a:srgbClr val="080808"/>
              </a:solidFill>
              <a:latin typeface="Calibri"/>
              <a:cs typeface="Calibri"/>
            </a:endParaRPr>
          </a:p>
        </p:txBody>
      </p:sp>
      <p:grpSp>
        <p:nvGrpSpPr>
          <p:cNvPr id="19" name="Group 18">
            <a:extLst>
              <a:ext uri="{FF2B5EF4-FFF2-40B4-BE49-F238E27FC236}">
                <a16:creationId xmlns:a16="http://schemas.microsoft.com/office/drawing/2014/main" id="{09BBC450-4221-EDFB-C115-89AF57C3CC31}"/>
              </a:ext>
            </a:extLst>
          </p:cNvPr>
          <p:cNvGrpSpPr/>
          <p:nvPr/>
        </p:nvGrpSpPr>
        <p:grpSpPr>
          <a:xfrm flipH="1" flipV="1">
            <a:off x="106595" y="5451400"/>
            <a:ext cx="2665357" cy="1054436"/>
            <a:chOff x="1717964" y="2199759"/>
            <a:chExt cx="8530954" cy="3374914"/>
          </a:xfrm>
        </p:grpSpPr>
        <p:grpSp>
          <p:nvGrpSpPr>
            <p:cNvPr id="21" name="Group 20">
              <a:extLst>
                <a:ext uri="{FF2B5EF4-FFF2-40B4-BE49-F238E27FC236}">
                  <a16:creationId xmlns:a16="http://schemas.microsoft.com/office/drawing/2014/main" id="{5944E4A1-5EB9-3101-9751-22A8BAAE2E1E}"/>
                </a:ext>
              </a:extLst>
            </p:cNvPr>
            <p:cNvGrpSpPr/>
            <p:nvPr/>
          </p:nvGrpSpPr>
          <p:grpSpPr>
            <a:xfrm>
              <a:off x="1717964" y="2199759"/>
              <a:ext cx="8530954" cy="3374914"/>
              <a:chOff x="1717964" y="2199759"/>
              <a:chExt cx="8530954" cy="3374914"/>
            </a:xfrm>
          </p:grpSpPr>
          <p:sp>
            <p:nvSpPr>
              <p:cNvPr id="28" name="Hexagon 27">
                <a:extLst>
                  <a:ext uri="{FF2B5EF4-FFF2-40B4-BE49-F238E27FC236}">
                    <a16:creationId xmlns:a16="http://schemas.microsoft.com/office/drawing/2014/main" id="{44F7E8CF-54D7-82DB-A4BF-7EBF5FAF6BB3}"/>
                  </a:ext>
                </a:extLst>
              </p:cNvPr>
              <p:cNvSpPr/>
              <p:nvPr/>
            </p:nvSpPr>
            <p:spPr>
              <a:xfrm>
                <a:off x="3739568" y="2199759"/>
                <a:ext cx="2447636" cy="2216727"/>
              </a:xfrm>
              <a:prstGeom prst="hexagon">
                <a:avLst/>
              </a:prstGeom>
              <a:solidFill>
                <a:srgbClr val="D2D180"/>
              </a:solidFill>
              <a:ln>
                <a:solidFill>
                  <a:srgbClr val="D2D1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Hexagon 28">
                <a:extLst>
                  <a:ext uri="{FF2B5EF4-FFF2-40B4-BE49-F238E27FC236}">
                    <a16:creationId xmlns:a16="http://schemas.microsoft.com/office/drawing/2014/main" id="{01ADECDD-84D6-7375-0051-F1B6BDD0DB88}"/>
                  </a:ext>
                </a:extLst>
              </p:cNvPr>
              <p:cNvSpPr/>
              <p:nvPr/>
            </p:nvSpPr>
            <p:spPr>
              <a:xfrm>
                <a:off x="7801282" y="2205021"/>
                <a:ext cx="2447636" cy="2216727"/>
              </a:xfrm>
              <a:prstGeom prst="hexagon">
                <a:avLst/>
              </a:prstGeom>
              <a:solidFill>
                <a:srgbClr val="5A7F9B"/>
              </a:solidFill>
              <a:ln>
                <a:solidFill>
                  <a:srgbClr val="5A7F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Hexagon 29">
                <a:extLst>
                  <a:ext uri="{FF2B5EF4-FFF2-40B4-BE49-F238E27FC236}">
                    <a16:creationId xmlns:a16="http://schemas.microsoft.com/office/drawing/2014/main" id="{760B71CE-A75C-6169-FBA3-5DA06AFA493B}"/>
                  </a:ext>
                </a:extLst>
              </p:cNvPr>
              <p:cNvSpPr/>
              <p:nvPr/>
            </p:nvSpPr>
            <p:spPr>
              <a:xfrm>
                <a:off x="1717964" y="3357946"/>
                <a:ext cx="2447636" cy="2216727"/>
              </a:xfrm>
              <a:prstGeom prst="hexagon">
                <a:avLst/>
              </a:prstGeom>
              <a:solidFill>
                <a:srgbClr val="A09F2B"/>
              </a:solidFill>
              <a:ln>
                <a:solidFill>
                  <a:srgbClr val="A09F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Hexagon 30">
                <a:extLst>
                  <a:ext uri="{FF2B5EF4-FFF2-40B4-BE49-F238E27FC236}">
                    <a16:creationId xmlns:a16="http://schemas.microsoft.com/office/drawing/2014/main" id="{075A9B8E-CAD7-443A-B7F9-9BE874D03B7C}"/>
                  </a:ext>
                </a:extLst>
              </p:cNvPr>
              <p:cNvSpPr/>
              <p:nvPr/>
            </p:nvSpPr>
            <p:spPr>
              <a:xfrm>
                <a:off x="5761172" y="3357946"/>
                <a:ext cx="2447636" cy="2216727"/>
              </a:xfrm>
              <a:prstGeom prst="hexagon">
                <a:avLst/>
              </a:prstGeom>
              <a:solidFill>
                <a:srgbClr val="9FCCE0"/>
              </a:solidFill>
              <a:ln>
                <a:solidFill>
                  <a:srgbClr val="9FCC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Hexagon 21">
              <a:extLst>
                <a:ext uri="{FF2B5EF4-FFF2-40B4-BE49-F238E27FC236}">
                  <a16:creationId xmlns:a16="http://schemas.microsoft.com/office/drawing/2014/main" id="{E0AE1503-CA35-D3B7-74C6-913BE4A6DE41}"/>
                </a:ext>
              </a:extLst>
            </p:cNvPr>
            <p:cNvSpPr/>
            <p:nvPr/>
          </p:nvSpPr>
          <p:spPr>
            <a:xfrm>
              <a:off x="2031409" y="3691333"/>
              <a:ext cx="1802240" cy="1549951"/>
            </a:xfrm>
            <a:prstGeom prst="hexagon">
              <a:avLst/>
            </a:prstGeom>
            <a:solidFill>
              <a:srgbClr val="A09F2B"/>
            </a:solidFill>
            <a:ln>
              <a:solidFill>
                <a:srgbClr val="A09F2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00" dirty="0"/>
            </a:p>
          </p:txBody>
        </p:sp>
        <p:sp>
          <p:nvSpPr>
            <p:cNvPr id="24" name="Hexagon 23">
              <a:extLst>
                <a:ext uri="{FF2B5EF4-FFF2-40B4-BE49-F238E27FC236}">
                  <a16:creationId xmlns:a16="http://schemas.microsoft.com/office/drawing/2014/main" id="{46D8F1D6-923D-B878-8C79-0EE78632A086}"/>
                </a:ext>
              </a:extLst>
            </p:cNvPr>
            <p:cNvSpPr/>
            <p:nvPr/>
          </p:nvSpPr>
          <p:spPr>
            <a:xfrm>
              <a:off x="4040979" y="2533146"/>
              <a:ext cx="1802240" cy="1549951"/>
            </a:xfrm>
            <a:prstGeom prst="hexagon">
              <a:avLst/>
            </a:prstGeom>
            <a:solidFill>
              <a:srgbClr val="D2D180"/>
            </a:solidFill>
            <a:ln>
              <a:solidFill>
                <a:srgbClr val="D2D18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Hexagon 25">
              <a:extLst>
                <a:ext uri="{FF2B5EF4-FFF2-40B4-BE49-F238E27FC236}">
                  <a16:creationId xmlns:a16="http://schemas.microsoft.com/office/drawing/2014/main" id="{AA0F6F51-2BC6-9754-1B9B-89FCF29B6340}"/>
                </a:ext>
              </a:extLst>
            </p:cNvPr>
            <p:cNvSpPr/>
            <p:nvPr/>
          </p:nvSpPr>
          <p:spPr>
            <a:xfrm>
              <a:off x="6086910" y="3730633"/>
              <a:ext cx="1802240" cy="1549951"/>
            </a:xfrm>
            <a:prstGeom prst="hexagon">
              <a:avLst/>
            </a:prstGeom>
            <a:solidFill>
              <a:srgbClr val="9FCCE0"/>
            </a:solidFill>
            <a:ln>
              <a:solidFill>
                <a:srgbClr val="9FCCE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50" dirty="0"/>
            </a:p>
          </p:txBody>
        </p:sp>
        <p:sp>
          <p:nvSpPr>
            <p:cNvPr id="27" name="Hexagon 26">
              <a:extLst>
                <a:ext uri="{FF2B5EF4-FFF2-40B4-BE49-F238E27FC236}">
                  <a16:creationId xmlns:a16="http://schemas.microsoft.com/office/drawing/2014/main" id="{4A1D599B-B570-96A3-825B-5B83A69A68B0}"/>
                </a:ext>
              </a:extLst>
            </p:cNvPr>
            <p:cNvSpPr/>
            <p:nvPr/>
          </p:nvSpPr>
          <p:spPr>
            <a:xfrm>
              <a:off x="8123980" y="2582970"/>
              <a:ext cx="1802240" cy="1549951"/>
            </a:xfrm>
            <a:prstGeom prst="hexagon">
              <a:avLst/>
            </a:prstGeom>
            <a:solidFill>
              <a:srgbClr val="5A7F9B"/>
            </a:solidFill>
            <a:ln>
              <a:solidFill>
                <a:srgbClr val="5A7F9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Subtitle 5">
            <a:extLst>
              <a:ext uri="{FF2B5EF4-FFF2-40B4-BE49-F238E27FC236}">
                <a16:creationId xmlns:a16="http://schemas.microsoft.com/office/drawing/2014/main" id="{54FEDA87-B5F8-B276-4004-8C8F99084DBD}"/>
              </a:ext>
            </a:extLst>
          </p:cNvPr>
          <p:cNvSpPr txBox="1">
            <a:spLocks/>
          </p:cNvSpPr>
          <p:nvPr/>
        </p:nvSpPr>
        <p:spPr>
          <a:xfrm>
            <a:off x="6038194" y="1229468"/>
            <a:ext cx="5409812" cy="4914512"/>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a:lstStyle>
          <a:p>
            <a:pPr marL="0" indent="0">
              <a:buClr>
                <a:srgbClr val="03324E"/>
              </a:buClr>
              <a:buSzPct val="115000"/>
              <a:buNone/>
            </a:pPr>
            <a:r>
              <a:rPr lang="en-US" u="sng" dirty="0">
                <a:solidFill>
                  <a:srgbClr val="333333"/>
                </a:solidFill>
                <a:latin typeface="Calibri" panose="020F0502020204030204" pitchFamily="34" charset="0"/>
                <a:cs typeface="Calibri" panose="020F0502020204030204" pitchFamily="34" charset="0"/>
              </a:rPr>
              <a:t>Scenario:</a:t>
            </a:r>
            <a:endParaRPr lang="en-US" dirty="0">
              <a:solidFill>
                <a:srgbClr val="333333"/>
              </a:solidFill>
              <a:latin typeface="Calibri" panose="020F0502020204030204" pitchFamily="34" charset="0"/>
              <a:cs typeface="Calibri" panose="020F0502020204030204" pitchFamily="34" charset="0"/>
            </a:endParaRP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Don created two trusts during his lifetime.</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The first trust was a SLAT for the benefit of Wendy.</a:t>
            </a:r>
          </a:p>
          <a:p>
            <a:pPr marL="502920" lvl="1"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The second trust was a GST trust for the benefit of Don’s descendants. </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Upon Don’s death, his will created a Marital Trust for the benefit of Wendy.</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Wendy has the power to remove and appoint trustees for all trusts. </a:t>
            </a:r>
          </a:p>
          <a:p>
            <a:pPr marL="0" indent="0">
              <a:buClr>
                <a:srgbClr val="03324E"/>
              </a:buClr>
              <a:buSzPct val="115000"/>
              <a:buNone/>
            </a:pPr>
            <a:r>
              <a:rPr lang="en-US" u="sng" dirty="0">
                <a:solidFill>
                  <a:srgbClr val="333333"/>
                </a:solidFill>
                <a:latin typeface="Calibri" panose="020F0502020204030204" pitchFamily="34" charset="0"/>
                <a:cs typeface="Calibri" panose="020F0502020204030204" pitchFamily="34" charset="0"/>
              </a:rPr>
              <a:t>Planning Considerations:</a:t>
            </a:r>
          </a:p>
          <a:p>
            <a:pPr marL="228600" indent="-228600">
              <a:buClr>
                <a:srgbClr val="03324E"/>
              </a:buClr>
              <a:buSzPct val="115000"/>
              <a:buFont typeface="Calibri" panose="020F0502020204030204" pitchFamily="34" charset="0"/>
              <a:buChar char="&gt;"/>
            </a:pPr>
            <a:r>
              <a:rPr lang="en-US" dirty="0">
                <a:solidFill>
                  <a:srgbClr val="333333"/>
                </a:solidFill>
                <a:latin typeface="Calibri" panose="020F0502020204030204" pitchFamily="34" charset="0"/>
                <a:cs typeface="Calibri" panose="020F0502020204030204" pitchFamily="34" charset="0"/>
              </a:rPr>
              <a:t>What state income tax factors should Wendy consider in selecting trustees for these three trusts?</a:t>
            </a:r>
          </a:p>
          <a:p>
            <a:pPr marL="0" indent="0">
              <a:buClr>
                <a:srgbClr val="03324E"/>
              </a:buClr>
              <a:buSzPct val="115000"/>
              <a:buNone/>
            </a:pPr>
            <a:endParaRPr lang="en-US" dirty="0">
              <a:solidFill>
                <a:srgbClr val="333333"/>
              </a:solidFill>
              <a:latin typeface="Calibri" panose="020F0502020204030204" pitchFamily="34" charset="0"/>
              <a:cs typeface="Calibri" panose="020F0502020204030204" pitchFamily="34" charset="0"/>
            </a:endParaRPr>
          </a:p>
          <a:p>
            <a:pPr marL="0" indent="0">
              <a:buClr>
                <a:srgbClr val="03324E"/>
              </a:buClr>
              <a:buSzPct val="115000"/>
              <a:buNone/>
            </a:pPr>
            <a:endParaRPr lang="en-US" dirty="0">
              <a:solidFill>
                <a:srgbClr val="333333"/>
              </a:solidFill>
              <a:latin typeface="Calibri" panose="020F0502020204030204" pitchFamily="34" charset="0"/>
              <a:cs typeface="Calibri" panose="020F0502020204030204" pitchFamily="34" charset="0"/>
            </a:endParaRPr>
          </a:p>
          <a:p>
            <a:pPr marL="228600" lvl="1" indent="0">
              <a:buClr>
                <a:srgbClr val="03324E"/>
              </a:buClr>
              <a:buSzPct val="115000"/>
              <a:buNone/>
            </a:pPr>
            <a:endParaRPr lang="en-US" sz="2000" dirty="0">
              <a:solidFill>
                <a:srgbClr val="333333"/>
              </a:solidFill>
              <a:latin typeface="Calibri" panose="020F0502020204030204" pitchFamily="34" charset="0"/>
              <a:cs typeface="Calibri" panose="020F0502020204030204" pitchFamily="34" charset="0"/>
            </a:endParaRPr>
          </a:p>
          <a:p>
            <a:pPr>
              <a:buFont typeface="Wingdings" pitchFamily="2" charset="2"/>
              <a:buNone/>
            </a:pPr>
            <a:endParaRPr lang="en-US" sz="3100" dirty="0">
              <a:solidFill>
                <a:srgbClr val="080808"/>
              </a:solidFill>
              <a:latin typeface="Calibri"/>
              <a:cs typeface="Calibri"/>
            </a:endParaRPr>
          </a:p>
          <a:p>
            <a:endParaRPr lang="en-US" sz="3200" dirty="0">
              <a:solidFill>
                <a:srgbClr val="080808"/>
              </a:solidFill>
              <a:latin typeface="Calibri"/>
              <a:cs typeface="Calibri"/>
            </a:endParaRPr>
          </a:p>
        </p:txBody>
      </p:sp>
    </p:spTree>
    <p:extLst>
      <p:ext uri="{BB962C8B-B14F-4D97-AF65-F5344CB8AC3E}">
        <p14:creationId xmlns:p14="http://schemas.microsoft.com/office/powerpoint/2010/main" val="935473256"/>
      </p:ext>
    </p:extLst>
  </p:cSld>
  <p:clrMapOvr>
    <a:masterClrMapping/>
  </p:clrMapOvr>
  <mc:AlternateContent xmlns:mc="http://schemas.openxmlformats.org/markup-compatibility/2006" xmlns:p14="http://schemas.microsoft.com/office/powerpoint/2010/main">
    <mc:Choice Requires="p14">
      <p:transition p14:dur="10" advClick="0" advTm="15000"/>
    </mc:Choice>
    <mc:Fallback xmlns="">
      <p:transition advClick="0" advTm="15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D79FC374-4E67-45CD-BF3B-BD7F8A803369}"/>
              </a:ext>
            </a:extLst>
          </p:cNvPr>
          <p:cNvGrpSpPr/>
          <p:nvPr/>
        </p:nvGrpSpPr>
        <p:grpSpPr>
          <a:xfrm>
            <a:off x="0" y="0"/>
            <a:ext cx="12191999" cy="6858000"/>
            <a:chOff x="1" y="-2"/>
            <a:chExt cx="12192002" cy="6892290"/>
          </a:xfrm>
        </p:grpSpPr>
        <p:pic>
          <p:nvPicPr>
            <p:cNvPr id="9" name="Picture 8" descr="A picture containing motorcycle, black, wall&#10;&#10;Description generated with very high confidence">
              <a:extLst>
                <a:ext uri="{FF2B5EF4-FFF2-40B4-BE49-F238E27FC236}">
                  <a16:creationId xmlns:a16="http://schemas.microsoft.com/office/drawing/2014/main" id="{666A6181-9920-43BF-8D13-1FA69193561E}"/>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619815" y="619814"/>
              <a:ext cx="6892290" cy="5652657"/>
            </a:xfrm>
            <a:prstGeom prst="rect">
              <a:avLst/>
            </a:prstGeom>
          </p:spPr>
        </p:pic>
        <p:pic>
          <p:nvPicPr>
            <p:cNvPr id="10" name="Picture 9" descr="A picture containing motorcycle, black, wall&#10;&#10;Description generated with very high confidence">
              <a:extLst>
                <a:ext uri="{FF2B5EF4-FFF2-40B4-BE49-F238E27FC236}">
                  <a16:creationId xmlns:a16="http://schemas.microsoft.com/office/drawing/2014/main" id="{468B21F0-8897-49BE-B0DA-50675531E24C}"/>
                </a:ext>
              </a:extLst>
            </p:cNvPr>
            <p:cNvPicPr>
              <a:picLocks noChangeAspect="1"/>
            </p:cNvPicPr>
            <p:nvPr/>
          </p:nvPicPr>
          <p:blipFill rotWithShape="1">
            <a:blip r:embed="rId4" cstate="screen">
              <a:extLst>
                <a:ext uri="{BEBA8EAE-BF5A-486C-A8C5-ECC9F3942E4B}">
                  <a14:imgProps xmlns:a14="http://schemas.microsoft.com/office/drawing/2010/main">
                    <a14:imgLayer r:embed="rId5">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t="-13"/>
            <a:stretch/>
          </p:blipFill>
          <p:spPr>
            <a:xfrm rot="16200000">
              <a:off x="8516241" y="2817923"/>
              <a:ext cx="6493687" cy="857837"/>
            </a:xfrm>
            <a:prstGeom prst="rect">
              <a:avLst/>
            </a:prstGeom>
          </p:spPr>
        </p:pic>
        <p:pic>
          <p:nvPicPr>
            <p:cNvPr id="11" name="Picture 10" descr="A picture containing motorcycle, black, wall&#10;&#10;Description generated with very high confidence">
              <a:extLst>
                <a:ext uri="{FF2B5EF4-FFF2-40B4-BE49-F238E27FC236}">
                  <a16:creationId xmlns:a16="http://schemas.microsoft.com/office/drawing/2014/main" id="{EEB95C38-BEE6-4693-A633-D4E7081F612C}"/>
                </a:ext>
              </a:extLst>
            </p:cNvPr>
            <p:cNvPicPr>
              <a:picLocks noChangeAspect="1"/>
            </p:cNvPicPr>
            <p:nvPr/>
          </p:nvPicPr>
          <p:blipFill rotWithShape="1">
            <a:blip r:embed="rId6" cstate="screen">
              <a:extLst>
                <a:ext uri="{BEBA8EAE-BF5A-486C-A8C5-ECC9F3942E4B}">
                  <a14:imgProps xmlns:a14="http://schemas.microsoft.com/office/drawing/2010/main">
                    <a14:imgLayer r:embed="rId7">
                      <a14:imgEffect>
                        <a14:colorTemperature colorTemp="59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p:blipFill>
          <p:spPr>
            <a:xfrm rot="16200000">
              <a:off x="5147515" y="519566"/>
              <a:ext cx="6691794" cy="5652657"/>
            </a:xfrm>
            <a:prstGeom prst="rect">
              <a:avLst/>
            </a:prstGeom>
          </p:spPr>
        </p:pic>
      </p:grpSp>
      <p:sp>
        <p:nvSpPr>
          <p:cNvPr id="12" name="Rectangle 11">
            <a:extLst>
              <a:ext uri="{FF2B5EF4-FFF2-40B4-BE49-F238E27FC236}">
                <a16:creationId xmlns:a16="http://schemas.microsoft.com/office/drawing/2014/main" id="{EEB4A9DD-3843-4A6B-93E2-C5EEE4D4F159}"/>
              </a:ext>
            </a:extLst>
          </p:cNvPr>
          <p:cNvSpPr/>
          <p:nvPr/>
        </p:nvSpPr>
        <p:spPr>
          <a:xfrm>
            <a:off x="-1" y="-114300"/>
            <a:ext cx="12192001" cy="6972300"/>
          </a:xfrm>
          <a:prstGeom prst="rect">
            <a:avLst/>
          </a:prstGeom>
          <a:solidFill>
            <a:srgbClr val="05334E">
              <a:alpha val="97000"/>
            </a:srgbClr>
          </a:solidFill>
          <a:ln>
            <a:noFill/>
          </a:ln>
          <a:effectLst>
            <a:outerShdw blurRad="50800" dist="50800" dir="5400000" algn="ctr" rotWithShape="0">
              <a:schemeClr val="bg1">
                <a:lumMod val="75000"/>
                <a:alpha val="3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 name="Rectangle 2">
            <a:extLst>
              <a:ext uri="{FF2B5EF4-FFF2-40B4-BE49-F238E27FC236}">
                <a16:creationId xmlns:a16="http://schemas.microsoft.com/office/drawing/2014/main" id="{BB3EB2F5-3268-404E-BA16-0C61200CDE22}"/>
              </a:ext>
            </a:extLst>
          </p:cNvPr>
          <p:cNvSpPr/>
          <p:nvPr/>
        </p:nvSpPr>
        <p:spPr>
          <a:xfrm>
            <a:off x="425450" y="2588031"/>
            <a:ext cx="11341100" cy="1482437"/>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latin typeface="Garamond" panose="02020404030301010803" pitchFamily="18" charset="0"/>
              </a:rPr>
              <a:t>Resident State Income Tax Definitions</a:t>
            </a:r>
          </a:p>
        </p:txBody>
      </p:sp>
    </p:spTree>
    <p:extLst>
      <p:ext uri="{BB962C8B-B14F-4D97-AF65-F5344CB8AC3E}">
        <p14:creationId xmlns:p14="http://schemas.microsoft.com/office/powerpoint/2010/main" val="13844872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8826</TotalTime>
  <Words>1913</Words>
  <Application>Microsoft Office PowerPoint</Application>
  <PresentationFormat>Widescreen</PresentationFormat>
  <Paragraphs>183</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Garamond</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 Fleck Jones</dc:creator>
  <cp:lastModifiedBy>Karly A. Laughlin</cp:lastModifiedBy>
  <cp:revision>115</cp:revision>
  <dcterms:created xsi:type="dcterms:W3CDTF">2018-06-26T15:41:55Z</dcterms:created>
  <dcterms:modified xsi:type="dcterms:W3CDTF">2024-10-25T15:42:51Z</dcterms:modified>
</cp:coreProperties>
</file>